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72" r:id="rId8"/>
    <p:sldId id="262" r:id="rId9"/>
    <p:sldId id="263" r:id="rId10"/>
    <p:sldId id="274" r:id="rId11"/>
    <p:sldId id="301" r:id="rId12"/>
    <p:sldId id="284" r:id="rId13"/>
    <p:sldId id="283" r:id="rId14"/>
    <p:sldId id="286" r:id="rId15"/>
    <p:sldId id="287" r:id="rId16"/>
    <p:sldId id="296" r:id="rId17"/>
    <p:sldId id="288" r:id="rId18"/>
    <p:sldId id="298" r:id="rId19"/>
    <p:sldId id="291" r:id="rId20"/>
    <p:sldId id="289" r:id="rId21"/>
    <p:sldId id="292" r:id="rId22"/>
    <p:sldId id="290" r:id="rId23"/>
    <p:sldId id="293" r:id="rId24"/>
    <p:sldId id="294" r:id="rId25"/>
    <p:sldId id="302" r:id="rId26"/>
    <p:sldId id="276" r:id="rId27"/>
    <p:sldId id="277" r:id="rId28"/>
    <p:sldId id="278" r:id="rId29"/>
    <p:sldId id="280" r:id="rId30"/>
    <p:sldId id="299" r:id="rId31"/>
    <p:sldId id="297" r:id="rId32"/>
    <p:sldId id="303"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85" autoAdjust="0"/>
    <p:restoredTop sz="94660"/>
  </p:normalViewPr>
  <p:slideViewPr>
    <p:cSldViewPr snapToGrid="0" snapToObjects="1">
      <p:cViewPr varScale="1">
        <p:scale>
          <a:sx n="108" d="100"/>
          <a:sy n="108" d="100"/>
        </p:scale>
        <p:origin x="190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3635800" y="1735600"/>
            <a:ext cx="4225200" cy="3140000"/>
          </a:xfrm>
          <a:prstGeom prst="rect">
            <a:avLst/>
          </a:prstGeom>
          <a:noFill/>
        </p:spPr>
        <p:txBody>
          <a:bodyPr spcFirstLastPara="1" wrap="square" lIns="91425" tIns="91425" rIns="91425" bIns="91425" anchor="ctr" anchorCtr="0">
            <a:noAutofit/>
          </a:bodyPr>
          <a:lstStyle>
            <a:lvl1pPr lvl="0">
              <a:lnSpc>
                <a:spcPct val="90000"/>
              </a:lnSpc>
              <a:spcBef>
                <a:spcPts val="0"/>
              </a:spcBef>
              <a:spcAft>
                <a:spcPts val="0"/>
              </a:spcAft>
              <a:buClr>
                <a:srgbClr val="191919"/>
              </a:buClr>
              <a:buSzPts val="5200"/>
              <a:buNone/>
              <a:defRPr sz="4000">
                <a:solidFill>
                  <a:srgbClr val="191919"/>
                </a:solidFill>
                <a:cs typeface="B Titr" panose="00000700000000000000" pitchFamily="2" charset="-78"/>
              </a:defRPr>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r>
              <a:rPr lang="en-US"/>
              <a:t>Click to edit Master title style</a:t>
            </a:r>
            <a:endParaRPr dirty="0"/>
          </a:p>
        </p:txBody>
      </p:sp>
      <p:sp>
        <p:nvSpPr>
          <p:cNvPr id="10" name="Google Shape;10;p2"/>
          <p:cNvSpPr txBox="1">
            <a:spLocks noGrp="1"/>
          </p:cNvSpPr>
          <p:nvPr>
            <p:ph type="subTitle" idx="1"/>
          </p:nvPr>
        </p:nvSpPr>
        <p:spPr>
          <a:xfrm>
            <a:off x="3635800" y="4875451"/>
            <a:ext cx="3866700" cy="546000"/>
          </a:xfrm>
          <a:prstGeom prst="rect">
            <a:avLst/>
          </a:prstGeom>
          <a:noFill/>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sz="1600">
                <a:cs typeface="B Nazanin" panose="00000400000000000000" pitchFamily="2" charset="-78"/>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r>
              <a:rPr lang="en-US"/>
              <a:t>Click to edit Master subtitle style</a:t>
            </a:r>
            <a:endParaRPr dirty="0"/>
          </a:p>
        </p:txBody>
      </p:sp>
      <p:sp>
        <p:nvSpPr>
          <p:cNvPr id="11" name="Google Shape;11;p2"/>
          <p:cNvSpPr/>
          <p:nvPr/>
        </p:nvSpPr>
        <p:spPr>
          <a:xfrm rot="10800000">
            <a:off x="-5" y="3398289"/>
            <a:ext cx="3233254" cy="3459712"/>
          </a:xfrm>
          <a:custGeom>
            <a:avLst/>
            <a:gdLst/>
            <a:ahLst/>
            <a:cxnLst/>
            <a:rect l="l" t="t" r="r" b="b"/>
            <a:pathLst>
              <a:path w="49248" h="39523" extrusionOk="0">
                <a:moveTo>
                  <a:pt x="558" y="1"/>
                </a:moveTo>
                <a:cubicBezTo>
                  <a:pt x="0" y="6933"/>
                  <a:pt x="4094" y="13388"/>
                  <a:pt x="10585" y="15866"/>
                </a:cubicBezTo>
                <a:cubicBezTo>
                  <a:pt x="13818" y="17099"/>
                  <a:pt x="17354" y="17227"/>
                  <a:pt x="20774" y="17773"/>
                </a:cubicBezTo>
                <a:cubicBezTo>
                  <a:pt x="24194" y="18332"/>
                  <a:pt x="27753" y="19472"/>
                  <a:pt x="29951" y="22135"/>
                </a:cubicBezTo>
                <a:cubicBezTo>
                  <a:pt x="32347" y="25031"/>
                  <a:pt x="32661" y="29102"/>
                  <a:pt x="34394" y="32429"/>
                </a:cubicBezTo>
                <a:cubicBezTo>
                  <a:pt x="36609" y="36703"/>
                  <a:pt x="41343" y="39523"/>
                  <a:pt x="46148" y="39523"/>
                </a:cubicBezTo>
                <a:cubicBezTo>
                  <a:pt x="46390" y="39523"/>
                  <a:pt x="46632" y="39515"/>
                  <a:pt x="46875" y="39501"/>
                </a:cubicBezTo>
                <a:cubicBezTo>
                  <a:pt x="47677" y="39443"/>
                  <a:pt x="48468" y="39315"/>
                  <a:pt x="49248" y="39117"/>
                </a:cubicBezTo>
                <a:lnTo>
                  <a:pt x="4924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 name="Google Shape;12;p2"/>
          <p:cNvSpPr/>
          <p:nvPr/>
        </p:nvSpPr>
        <p:spPr>
          <a:xfrm>
            <a:off x="185625" y="41586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 name="Google Shape;13;p2"/>
          <p:cNvSpPr/>
          <p:nvPr/>
        </p:nvSpPr>
        <p:spPr>
          <a:xfrm>
            <a:off x="185625" y="5421933"/>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4" name="Google Shape;14;p2"/>
          <p:cNvSpPr/>
          <p:nvPr/>
        </p:nvSpPr>
        <p:spPr>
          <a:xfrm>
            <a:off x="2726654" y="64386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5" name="Google Shape;15;p2"/>
          <p:cNvSpPr/>
          <p:nvPr/>
        </p:nvSpPr>
        <p:spPr>
          <a:xfrm>
            <a:off x="185617" y="6355020"/>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6" name="Google Shape;16;p2"/>
          <p:cNvSpPr/>
          <p:nvPr/>
        </p:nvSpPr>
        <p:spPr>
          <a:xfrm>
            <a:off x="456525" y="60306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 name="Google Shape;17;p2"/>
          <p:cNvSpPr/>
          <p:nvPr/>
        </p:nvSpPr>
        <p:spPr>
          <a:xfrm>
            <a:off x="2333325" y="62410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 name="Google Shape;18;p2"/>
          <p:cNvSpPr/>
          <p:nvPr/>
        </p:nvSpPr>
        <p:spPr>
          <a:xfrm>
            <a:off x="5645123" y="0"/>
            <a:ext cx="3498824" cy="3743883"/>
          </a:xfrm>
          <a:custGeom>
            <a:avLst/>
            <a:gdLst/>
            <a:ahLst/>
            <a:cxnLst/>
            <a:rect l="l" t="t" r="r" b="b"/>
            <a:pathLst>
              <a:path w="49248" h="39523" extrusionOk="0">
                <a:moveTo>
                  <a:pt x="558" y="1"/>
                </a:moveTo>
                <a:cubicBezTo>
                  <a:pt x="0" y="6933"/>
                  <a:pt x="4094" y="13388"/>
                  <a:pt x="10585" y="15866"/>
                </a:cubicBezTo>
                <a:cubicBezTo>
                  <a:pt x="13818" y="17099"/>
                  <a:pt x="17354" y="17227"/>
                  <a:pt x="20774" y="17773"/>
                </a:cubicBezTo>
                <a:cubicBezTo>
                  <a:pt x="24194" y="18332"/>
                  <a:pt x="27753" y="19472"/>
                  <a:pt x="29951" y="22135"/>
                </a:cubicBezTo>
                <a:cubicBezTo>
                  <a:pt x="32347" y="25031"/>
                  <a:pt x="32661" y="29102"/>
                  <a:pt x="34394" y="32429"/>
                </a:cubicBezTo>
                <a:cubicBezTo>
                  <a:pt x="36609" y="36703"/>
                  <a:pt x="41343" y="39523"/>
                  <a:pt x="46148" y="39523"/>
                </a:cubicBezTo>
                <a:cubicBezTo>
                  <a:pt x="46390" y="39523"/>
                  <a:pt x="46632" y="39515"/>
                  <a:pt x="46875" y="39501"/>
                </a:cubicBezTo>
                <a:cubicBezTo>
                  <a:pt x="47677" y="39443"/>
                  <a:pt x="48468" y="39315"/>
                  <a:pt x="49248" y="39117"/>
                </a:cubicBezTo>
                <a:lnTo>
                  <a:pt x="4924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 name="Google Shape;19;p2"/>
          <p:cNvSpPr/>
          <p:nvPr/>
        </p:nvSpPr>
        <p:spPr>
          <a:xfrm>
            <a:off x="6527350" y="616767"/>
            <a:ext cx="225900" cy="3012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0" name="Google Shape;20;p2"/>
          <p:cNvSpPr/>
          <p:nvPr/>
        </p:nvSpPr>
        <p:spPr>
          <a:xfrm>
            <a:off x="8850375" y="2168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1" name="Google Shape;21;p2"/>
          <p:cNvSpPr/>
          <p:nvPr/>
        </p:nvSpPr>
        <p:spPr>
          <a:xfrm>
            <a:off x="6039250" y="2168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 name="Google Shape;22;p2"/>
          <p:cNvSpPr/>
          <p:nvPr/>
        </p:nvSpPr>
        <p:spPr>
          <a:xfrm>
            <a:off x="8970375" y="18695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 name="Google Shape;23;p2"/>
          <p:cNvSpPr/>
          <p:nvPr/>
        </p:nvSpPr>
        <p:spPr>
          <a:xfrm>
            <a:off x="7598454" y="1043347"/>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4" name="Google Shape;24;p2"/>
          <p:cNvSpPr/>
          <p:nvPr/>
        </p:nvSpPr>
        <p:spPr>
          <a:xfrm>
            <a:off x="8815879" y="24541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5" name="Google Shape;25;p2"/>
          <p:cNvSpPr/>
          <p:nvPr/>
        </p:nvSpPr>
        <p:spPr>
          <a:xfrm>
            <a:off x="8332892" y="1018320"/>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 name="Google Shape;26;p2"/>
          <p:cNvSpPr/>
          <p:nvPr/>
        </p:nvSpPr>
        <p:spPr>
          <a:xfrm>
            <a:off x="7859925" y="6167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1716613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179"/>
        <p:cNvGrpSpPr/>
        <p:nvPr/>
      </p:nvGrpSpPr>
      <p:grpSpPr>
        <a:xfrm>
          <a:off x="0" y="0"/>
          <a:ext cx="0" cy="0"/>
          <a:chOff x="0" y="0"/>
          <a:chExt cx="0" cy="0"/>
        </a:xfrm>
      </p:grpSpPr>
      <p:sp>
        <p:nvSpPr>
          <p:cNvPr id="180" name="Google Shape;180;p15"/>
          <p:cNvSpPr txBox="1">
            <a:spLocks noGrp="1"/>
          </p:cNvSpPr>
          <p:nvPr>
            <p:ph type="subTitle" idx="1"/>
          </p:nvPr>
        </p:nvSpPr>
        <p:spPr>
          <a:xfrm>
            <a:off x="720000" y="4063325"/>
            <a:ext cx="2907600" cy="1805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181" name="Google Shape;181;p15"/>
          <p:cNvSpPr txBox="1">
            <a:spLocks noGrp="1"/>
          </p:cNvSpPr>
          <p:nvPr>
            <p:ph type="title"/>
          </p:nvPr>
        </p:nvSpPr>
        <p:spPr>
          <a:xfrm>
            <a:off x="720000" y="3299725"/>
            <a:ext cx="2907600" cy="7636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a:cs typeface="B Titr" panose="00000700000000000000" pitchFamily="2" charset="-78"/>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r>
              <a:rPr lang="en-US"/>
              <a:t>Click to edit Master title style</a:t>
            </a:r>
            <a:endParaRPr dirty="0"/>
          </a:p>
        </p:txBody>
      </p:sp>
      <p:sp>
        <p:nvSpPr>
          <p:cNvPr id="182" name="Google Shape;182;p15"/>
          <p:cNvSpPr/>
          <p:nvPr/>
        </p:nvSpPr>
        <p:spPr>
          <a:xfrm flipH="1">
            <a:off x="-40" y="1"/>
            <a:ext cx="2990963" cy="2752015"/>
          </a:xfrm>
          <a:custGeom>
            <a:avLst/>
            <a:gdLst/>
            <a:ahLst/>
            <a:cxnLst/>
            <a:rect l="l" t="t" r="r" b="b"/>
            <a:pathLst>
              <a:path w="51575" h="35591" extrusionOk="0">
                <a:moveTo>
                  <a:pt x="36" y="1"/>
                </a:moveTo>
                <a:cubicBezTo>
                  <a:pt x="1" y="2560"/>
                  <a:pt x="826" y="5049"/>
                  <a:pt x="2362" y="7096"/>
                </a:cubicBezTo>
                <a:cubicBezTo>
                  <a:pt x="4487" y="9862"/>
                  <a:pt x="7953" y="11526"/>
                  <a:pt x="11428" y="11526"/>
                </a:cubicBezTo>
                <a:cubicBezTo>
                  <a:pt x="11795" y="11526"/>
                  <a:pt x="12162" y="11507"/>
                  <a:pt x="12528" y="11469"/>
                </a:cubicBezTo>
                <a:cubicBezTo>
                  <a:pt x="15664" y="11154"/>
                  <a:pt x="18919" y="9571"/>
                  <a:pt x="21913" y="9571"/>
                </a:cubicBezTo>
                <a:cubicBezTo>
                  <a:pt x="23005" y="9571"/>
                  <a:pt x="24062" y="9781"/>
                  <a:pt x="25066" y="10341"/>
                </a:cubicBezTo>
                <a:cubicBezTo>
                  <a:pt x="27544" y="11713"/>
                  <a:pt x="28579" y="14772"/>
                  <a:pt x="28812" y="17599"/>
                </a:cubicBezTo>
                <a:cubicBezTo>
                  <a:pt x="29056" y="20425"/>
                  <a:pt x="28742" y="23322"/>
                  <a:pt x="29475" y="26067"/>
                </a:cubicBezTo>
                <a:cubicBezTo>
                  <a:pt x="31035" y="31907"/>
                  <a:pt x="37307" y="35590"/>
                  <a:pt x="43365" y="35590"/>
                </a:cubicBezTo>
                <a:cubicBezTo>
                  <a:pt x="43628" y="35590"/>
                  <a:pt x="43891" y="35584"/>
                  <a:pt x="44154" y="35569"/>
                </a:cubicBezTo>
                <a:cubicBezTo>
                  <a:pt x="46736" y="35430"/>
                  <a:pt x="49225" y="34732"/>
                  <a:pt x="51563" y="33662"/>
                </a:cubicBezTo>
                <a:lnTo>
                  <a:pt x="515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3" name="Google Shape;183;p15"/>
          <p:cNvSpPr/>
          <p:nvPr/>
        </p:nvSpPr>
        <p:spPr>
          <a:xfrm>
            <a:off x="6153036" y="1"/>
            <a:ext cx="2990963" cy="2752015"/>
          </a:xfrm>
          <a:custGeom>
            <a:avLst/>
            <a:gdLst/>
            <a:ahLst/>
            <a:cxnLst/>
            <a:rect l="l" t="t" r="r" b="b"/>
            <a:pathLst>
              <a:path w="51575" h="35591" extrusionOk="0">
                <a:moveTo>
                  <a:pt x="36" y="1"/>
                </a:moveTo>
                <a:cubicBezTo>
                  <a:pt x="1" y="2560"/>
                  <a:pt x="826" y="5049"/>
                  <a:pt x="2362" y="7096"/>
                </a:cubicBezTo>
                <a:cubicBezTo>
                  <a:pt x="4487" y="9862"/>
                  <a:pt x="7953" y="11526"/>
                  <a:pt x="11428" y="11526"/>
                </a:cubicBezTo>
                <a:cubicBezTo>
                  <a:pt x="11795" y="11526"/>
                  <a:pt x="12162" y="11507"/>
                  <a:pt x="12528" y="11469"/>
                </a:cubicBezTo>
                <a:cubicBezTo>
                  <a:pt x="15664" y="11154"/>
                  <a:pt x="18919" y="9571"/>
                  <a:pt x="21913" y="9571"/>
                </a:cubicBezTo>
                <a:cubicBezTo>
                  <a:pt x="23005" y="9571"/>
                  <a:pt x="24062" y="9781"/>
                  <a:pt x="25066" y="10341"/>
                </a:cubicBezTo>
                <a:cubicBezTo>
                  <a:pt x="27544" y="11713"/>
                  <a:pt x="28579" y="14772"/>
                  <a:pt x="28812" y="17599"/>
                </a:cubicBezTo>
                <a:cubicBezTo>
                  <a:pt x="29056" y="20425"/>
                  <a:pt x="28742" y="23322"/>
                  <a:pt x="29475" y="26067"/>
                </a:cubicBezTo>
                <a:cubicBezTo>
                  <a:pt x="31035" y="31907"/>
                  <a:pt x="37307" y="35590"/>
                  <a:pt x="43365" y="35590"/>
                </a:cubicBezTo>
                <a:cubicBezTo>
                  <a:pt x="43628" y="35590"/>
                  <a:pt x="43891" y="35584"/>
                  <a:pt x="44154" y="35569"/>
                </a:cubicBezTo>
                <a:cubicBezTo>
                  <a:pt x="46736" y="35430"/>
                  <a:pt x="49225" y="34732"/>
                  <a:pt x="51563" y="33662"/>
                </a:cubicBezTo>
                <a:lnTo>
                  <a:pt x="515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4" name="Google Shape;184;p15"/>
          <p:cNvSpPr/>
          <p:nvPr/>
        </p:nvSpPr>
        <p:spPr>
          <a:xfrm>
            <a:off x="7677150" y="1152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5" name="Google Shape;185;p15"/>
          <p:cNvSpPr/>
          <p:nvPr/>
        </p:nvSpPr>
        <p:spPr>
          <a:xfrm>
            <a:off x="7267867" y="229253"/>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6" name="Google Shape;186;p15"/>
          <p:cNvSpPr/>
          <p:nvPr/>
        </p:nvSpPr>
        <p:spPr>
          <a:xfrm>
            <a:off x="529317" y="300253"/>
            <a:ext cx="192000" cy="256000"/>
          </a:xfrm>
          <a:prstGeom prst="star4">
            <a:avLst>
              <a:gd name="adj" fmla="val 17224"/>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7" name="Google Shape;187;p15"/>
          <p:cNvSpPr/>
          <p:nvPr/>
        </p:nvSpPr>
        <p:spPr>
          <a:xfrm>
            <a:off x="8837750" y="4852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8" name="Google Shape;188;p15"/>
          <p:cNvSpPr/>
          <p:nvPr/>
        </p:nvSpPr>
        <p:spPr>
          <a:xfrm>
            <a:off x="179025" y="713333"/>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89" name="Google Shape;189;p15"/>
          <p:cNvSpPr/>
          <p:nvPr/>
        </p:nvSpPr>
        <p:spPr>
          <a:xfrm>
            <a:off x="634500" y="10190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0" name="Google Shape;190;p15"/>
          <p:cNvSpPr/>
          <p:nvPr/>
        </p:nvSpPr>
        <p:spPr>
          <a:xfrm>
            <a:off x="8362567" y="1074520"/>
            <a:ext cx="192000" cy="256000"/>
          </a:xfrm>
          <a:prstGeom prst="star4">
            <a:avLst>
              <a:gd name="adj" fmla="val 17224"/>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1" name="Google Shape;191;p15"/>
          <p:cNvSpPr/>
          <p:nvPr/>
        </p:nvSpPr>
        <p:spPr>
          <a:xfrm>
            <a:off x="8614675" y="1427451"/>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92" name="Google Shape;192;p15"/>
          <p:cNvSpPr/>
          <p:nvPr/>
        </p:nvSpPr>
        <p:spPr>
          <a:xfrm>
            <a:off x="337317" y="1480053"/>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156693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2">
  <p:cSld name="Title and text 2">
    <p:spTree>
      <p:nvGrpSpPr>
        <p:cNvPr id="1" name="Shape 222"/>
        <p:cNvGrpSpPr/>
        <p:nvPr/>
      </p:nvGrpSpPr>
      <p:grpSpPr>
        <a:xfrm>
          <a:off x="0" y="0"/>
          <a:ext cx="0" cy="0"/>
          <a:chOff x="0" y="0"/>
          <a:chExt cx="0" cy="0"/>
        </a:xfrm>
      </p:grpSpPr>
      <p:sp>
        <p:nvSpPr>
          <p:cNvPr id="223" name="Google Shape;223;p18"/>
          <p:cNvSpPr/>
          <p:nvPr/>
        </p:nvSpPr>
        <p:spPr>
          <a:xfrm flipH="1">
            <a:off x="4514026" y="2681035"/>
            <a:ext cx="4629977" cy="4176947"/>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4" name="Google Shape;224;p18"/>
          <p:cNvSpPr/>
          <p:nvPr/>
        </p:nvSpPr>
        <p:spPr>
          <a:xfrm rot="10800000" flipH="1">
            <a:off x="1" y="-40"/>
            <a:ext cx="3461265" cy="3122704"/>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5" name="Google Shape;225;p18"/>
          <p:cNvSpPr/>
          <p:nvPr/>
        </p:nvSpPr>
        <p:spPr>
          <a:xfrm>
            <a:off x="231550" y="412133"/>
            <a:ext cx="225900" cy="3012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6" name="Google Shape;226;p18"/>
          <p:cNvSpPr/>
          <p:nvPr/>
        </p:nvSpPr>
        <p:spPr>
          <a:xfrm>
            <a:off x="8428904" y="3745347"/>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7" name="Google Shape;227;p18"/>
          <p:cNvSpPr/>
          <p:nvPr/>
        </p:nvSpPr>
        <p:spPr>
          <a:xfrm>
            <a:off x="8812904" y="3249313"/>
            <a:ext cx="154500" cy="2060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8" name="Google Shape;228;p18"/>
          <p:cNvSpPr/>
          <p:nvPr/>
        </p:nvSpPr>
        <p:spPr>
          <a:xfrm>
            <a:off x="8847400" y="42566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29" name="Google Shape;229;p18"/>
          <p:cNvSpPr/>
          <p:nvPr/>
        </p:nvSpPr>
        <p:spPr>
          <a:xfrm>
            <a:off x="529050" y="9927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0" name="Google Shape;230;p18"/>
          <p:cNvSpPr/>
          <p:nvPr/>
        </p:nvSpPr>
        <p:spPr>
          <a:xfrm>
            <a:off x="2516779" y="610347"/>
            <a:ext cx="154500" cy="2060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1" name="Google Shape;231;p18"/>
          <p:cNvSpPr/>
          <p:nvPr/>
        </p:nvSpPr>
        <p:spPr>
          <a:xfrm>
            <a:off x="77054" y="16982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2" name="Google Shape;232;p18"/>
          <p:cNvSpPr/>
          <p:nvPr/>
        </p:nvSpPr>
        <p:spPr>
          <a:xfrm>
            <a:off x="2940600" y="1304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3" name="Google Shape;233;p18"/>
          <p:cNvSpPr/>
          <p:nvPr/>
        </p:nvSpPr>
        <p:spPr>
          <a:xfrm>
            <a:off x="8632600" y="5843467"/>
            <a:ext cx="225900" cy="3012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4" name="Google Shape;234;p18"/>
          <p:cNvSpPr/>
          <p:nvPr/>
        </p:nvSpPr>
        <p:spPr>
          <a:xfrm>
            <a:off x="8506579" y="6413247"/>
            <a:ext cx="154500" cy="2060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5" name="Google Shape;235;p18"/>
          <p:cNvSpPr/>
          <p:nvPr/>
        </p:nvSpPr>
        <p:spPr>
          <a:xfrm>
            <a:off x="5929200" y="52665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6" name="Google Shape;236;p18"/>
          <p:cNvSpPr/>
          <p:nvPr/>
        </p:nvSpPr>
        <p:spPr>
          <a:xfrm>
            <a:off x="5170875" y="56357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7" name="Google Shape;237;p18"/>
          <p:cNvSpPr/>
          <p:nvPr/>
        </p:nvSpPr>
        <p:spPr>
          <a:xfrm>
            <a:off x="5718179" y="6089747"/>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38" name="Google Shape;238;p18"/>
          <p:cNvSpPr txBox="1">
            <a:spLocks noGrp="1"/>
          </p:cNvSpPr>
          <p:nvPr>
            <p:ph type="subTitle" idx="1"/>
          </p:nvPr>
        </p:nvSpPr>
        <p:spPr>
          <a:xfrm>
            <a:off x="720000" y="4616600"/>
            <a:ext cx="3698100" cy="110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239" name="Google Shape;239;p18"/>
          <p:cNvSpPr txBox="1">
            <a:spLocks noGrp="1"/>
          </p:cNvSpPr>
          <p:nvPr>
            <p:ph type="title"/>
          </p:nvPr>
        </p:nvSpPr>
        <p:spPr>
          <a:xfrm>
            <a:off x="720000" y="1544600"/>
            <a:ext cx="3698100" cy="30720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a:cs typeface="B Titr" panose="00000700000000000000" pitchFamily="2" charset="-78"/>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r>
              <a:rPr lang="en-US"/>
              <a:t>Click to edit Master title style</a:t>
            </a:r>
            <a:endParaRPr dirty="0"/>
          </a:p>
        </p:txBody>
      </p:sp>
    </p:spTree>
    <p:extLst>
      <p:ext uri="{BB962C8B-B14F-4D97-AF65-F5344CB8AC3E}">
        <p14:creationId xmlns:p14="http://schemas.microsoft.com/office/powerpoint/2010/main" val="3238262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spTree>
      <p:nvGrpSpPr>
        <p:cNvPr id="1" name="Shape 259"/>
        <p:cNvGrpSpPr/>
        <p:nvPr/>
      </p:nvGrpSpPr>
      <p:grpSpPr>
        <a:xfrm>
          <a:off x="0" y="0"/>
          <a:ext cx="0" cy="0"/>
          <a:chOff x="0" y="0"/>
          <a:chExt cx="0" cy="0"/>
        </a:xfrm>
      </p:grpSpPr>
      <p:sp>
        <p:nvSpPr>
          <p:cNvPr id="260" name="Google Shape;260;p21"/>
          <p:cNvSpPr/>
          <p:nvPr/>
        </p:nvSpPr>
        <p:spPr>
          <a:xfrm rot="10800000" flipH="1">
            <a:off x="6" y="-10"/>
            <a:ext cx="2611384" cy="235586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1" name="Google Shape;261;p21"/>
          <p:cNvSpPr/>
          <p:nvPr/>
        </p:nvSpPr>
        <p:spPr>
          <a:xfrm>
            <a:off x="284525" y="352133"/>
            <a:ext cx="192000" cy="2560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2" name="Google Shape;262;p21"/>
          <p:cNvSpPr/>
          <p:nvPr/>
        </p:nvSpPr>
        <p:spPr>
          <a:xfrm>
            <a:off x="130029" y="1576480"/>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3" name="Google Shape;263;p21"/>
          <p:cNvSpPr/>
          <p:nvPr/>
        </p:nvSpPr>
        <p:spPr>
          <a:xfrm>
            <a:off x="1309129" y="238139"/>
            <a:ext cx="270900" cy="3612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4" name="Google Shape;264;p21"/>
          <p:cNvSpPr/>
          <p:nvPr/>
        </p:nvSpPr>
        <p:spPr>
          <a:xfrm>
            <a:off x="2025950" y="2381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65" name="Google Shape;265;p21"/>
          <p:cNvSpPr txBox="1">
            <a:spLocks noGrp="1"/>
          </p:cNvSpPr>
          <p:nvPr>
            <p:ph type="title"/>
          </p:nvPr>
        </p:nvSpPr>
        <p:spPr>
          <a:xfrm>
            <a:off x="720000" y="3557300"/>
            <a:ext cx="2336400" cy="570800"/>
          </a:xfrm>
          <a:prstGeom prst="rect">
            <a:avLst/>
          </a:prstGeom>
          <a:solidFill>
            <a:schemeClr val="dk2"/>
          </a:solidFill>
        </p:spPr>
        <p:txBody>
          <a:bodyPr spcFirstLastPara="1" wrap="square" lIns="91425" tIns="91425" rIns="91425" bIns="91425" anchor="ctr" anchorCtr="0">
            <a:noAutofit/>
          </a:bodyPr>
          <a:lstStyle>
            <a:lvl1pPr lvl="0" algn="ctr" rtl="0">
              <a:spcBef>
                <a:spcPts val="0"/>
              </a:spcBef>
              <a:spcAft>
                <a:spcPts val="0"/>
              </a:spcAft>
              <a:buSzPts val="2500"/>
              <a:buNone/>
              <a:defRPr sz="2000">
                <a:solidFill>
                  <a:schemeClr val="lt1"/>
                </a:solidFill>
                <a:cs typeface="B Titr" panose="00000700000000000000" pitchFamily="2" charset="-78"/>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dirty="0"/>
          </a:p>
        </p:txBody>
      </p:sp>
      <p:sp>
        <p:nvSpPr>
          <p:cNvPr id="266" name="Google Shape;266;p21"/>
          <p:cNvSpPr txBox="1">
            <a:spLocks noGrp="1"/>
          </p:cNvSpPr>
          <p:nvPr>
            <p:ph type="subTitle" idx="1"/>
          </p:nvPr>
        </p:nvSpPr>
        <p:spPr>
          <a:xfrm>
            <a:off x="720000" y="4128097"/>
            <a:ext cx="2336400" cy="118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267" name="Google Shape;267;p21"/>
          <p:cNvSpPr txBox="1">
            <a:spLocks noGrp="1"/>
          </p:cNvSpPr>
          <p:nvPr>
            <p:ph type="title" idx="2"/>
          </p:nvPr>
        </p:nvSpPr>
        <p:spPr>
          <a:xfrm>
            <a:off x="3403800" y="3557300"/>
            <a:ext cx="2336400" cy="570800"/>
          </a:xfrm>
          <a:prstGeom prst="rect">
            <a:avLst/>
          </a:prstGeom>
          <a:solidFill>
            <a:schemeClr val="dk2"/>
          </a:solidFill>
        </p:spPr>
        <p:txBody>
          <a:bodyPr spcFirstLastPara="1" wrap="square" lIns="91425" tIns="91425" rIns="91425" bIns="91425" anchor="ctr" anchorCtr="0">
            <a:noAutofit/>
          </a:bodyPr>
          <a:lstStyle>
            <a:lvl1pPr lvl="0" algn="ctr" rtl="0">
              <a:spcBef>
                <a:spcPts val="0"/>
              </a:spcBef>
              <a:spcAft>
                <a:spcPts val="0"/>
              </a:spcAft>
              <a:buSzPts val="2500"/>
              <a:buNone/>
              <a:defRPr sz="2000">
                <a:solidFill>
                  <a:schemeClr val="lt1"/>
                </a:solidFill>
                <a:cs typeface="B Titr" panose="00000700000000000000" pitchFamily="2" charset="-78"/>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dirty="0"/>
          </a:p>
        </p:txBody>
      </p:sp>
      <p:sp>
        <p:nvSpPr>
          <p:cNvPr id="268" name="Google Shape;268;p21"/>
          <p:cNvSpPr txBox="1">
            <a:spLocks noGrp="1"/>
          </p:cNvSpPr>
          <p:nvPr>
            <p:ph type="subTitle" idx="3"/>
          </p:nvPr>
        </p:nvSpPr>
        <p:spPr>
          <a:xfrm>
            <a:off x="3403800" y="4128097"/>
            <a:ext cx="2336400" cy="118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269" name="Google Shape;269;p21"/>
          <p:cNvSpPr txBox="1">
            <a:spLocks noGrp="1"/>
          </p:cNvSpPr>
          <p:nvPr>
            <p:ph type="title" idx="4"/>
          </p:nvPr>
        </p:nvSpPr>
        <p:spPr>
          <a:xfrm>
            <a:off x="6087600" y="3557300"/>
            <a:ext cx="2336400" cy="570800"/>
          </a:xfrm>
          <a:prstGeom prst="rect">
            <a:avLst/>
          </a:prstGeom>
          <a:solidFill>
            <a:schemeClr val="dk2"/>
          </a:solidFill>
        </p:spPr>
        <p:txBody>
          <a:bodyPr spcFirstLastPara="1" wrap="square" lIns="91425" tIns="91425" rIns="91425" bIns="91425" anchor="ctr" anchorCtr="0">
            <a:noAutofit/>
          </a:bodyPr>
          <a:lstStyle>
            <a:lvl1pPr lvl="0" algn="ctr" rtl="0">
              <a:spcBef>
                <a:spcPts val="0"/>
              </a:spcBef>
              <a:spcAft>
                <a:spcPts val="0"/>
              </a:spcAft>
              <a:buSzPts val="2500"/>
              <a:buNone/>
              <a:defRPr sz="2000">
                <a:solidFill>
                  <a:schemeClr val="lt1"/>
                </a:solidFill>
                <a:cs typeface="B Titr" panose="00000700000000000000" pitchFamily="2" charset="-78"/>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dirty="0"/>
          </a:p>
        </p:txBody>
      </p:sp>
      <p:sp>
        <p:nvSpPr>
          <p:cNvPr id="270" name="Google Shape;270;p21"/>
          <p:cNvSpPr txBox="1">
            <a:spLocks noGrp="1"/>
          </p:cNvSpPr>
          <p:nvPr>
            <p:ph type="subTitle" idx="5"/>
          </p:nvPr>
        </p:nvSpPr>
        <p:spPr>
          <a:xfrm>
            <a:off x="6087600" y="4128097"/>
            <a:ext cx="2336400" cy="118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271" name="Google Shape;271;p21"/>
          <p:cNvSpPr txBox="1">
            <a:spLocks noGrp="1"/>
          </p:cNvSpPr>
          <p:nvPr>
            <p:ph type="title" idx="6"/>
          </p:nvPr>
        </p:nvSpPr>
        <p:spPr>
          <a:xfrm>
            <a:off x="720000" y="593367"/>
            <a:ext cx="7704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cs typeface="B Titr" panose="00000700000000000000" pitchFamily="2" charset="-78"/>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r>
              <a:rPr lang="en-US"/>
              <a:t>Click to edit Master title style</a:t>
            </a:r>
            <a:endParaRPr dirty="0"/>
          </a:p>
        </p:txBody>
      </p:sp>
      <p:sp>
        <p:nvSpPr>
          <p:cNvPr id="272" name="Google Shape;272;p21"/>
          <p:cNvSpPr/>
          <p:nvPr/>
        </p:nvSpPr>
        <p:spPr>
          <a:xfrm flipH="1">
            <a:off x="6532606" y="4508257"/>
            <a:ext cx="2611384" cy="235586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3" name="Google Shape;273;p21"/>
          <p:cNvSpPr/>
          <p:nvPr/>
        </p:nvSpPr>
        <p:spPr>
          <a:xfrm>
            <a:off x="7010650" y="6410000"/>
            <a:ext cx="192000" cy="2560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4" name="Google Shape;274;p21"/>
          <p:cNvSpPr/>
          <p:nvPr/>
        </p:nvSpPr>
        <p:spPr>
          <a:xfrm>
            <a:off x="7433200" y="61241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5" name="Google Shape;275;p21"/>
          <p:cNvSpPr/>
          <p:nvPr/>
        </p:nvSpPr>
        <p:spPr>
          <a:xfrm>
            <a:off x="8590429" y="6078147"/>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6" name="Google Shape;276;p21"/>
          <p:cNvSpPr/>
          <p:nvPr/>
        </p:nvSpPr>
        <p:spPr>
          <a:xfrm>
            <a:off x="8910325" y="51266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4266228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spTree>
      <p:nvGrpSpPr>
        <p:cNvPr id="1" name="Shape 277"/>
        <p:cNvGrpSpPr/>
        <p:nvPr/>
      </p:nvGrpSpPr>
      <p:grpSpPr>
        <a:xfrm>
          <a:off x="0" y="0"/>
          <a:ext cx="0" cy="0"/>
          <a:chOff x="0" y="0"/>
          <a:chExt cx="0" cy="0"/>
        </a:xfrm>
      </p:grpSpPr>
      <p:sp>
        <p:nvSpPr>
          <p:cNvPr id="278" name="Google Shape;278;p22"/>
          <p:cNvSpPr/>
          <p:nvPr/>
        </p:nvSpPr>
        <p:spPr>
          <a:xfrm rot="5400000">
            <a:off x="-918085" y="918045"/>
            <a:ext cx="3727979" cy="189188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79" name="Google Shape;279;p22"/>
          <p:cNvSpPr txBox="1">
            <a:spLocks noGrp="1"/>
          </p:cNvSpPr>
          <p:nvPr>
            <p:ph type="title"/>
          </p:nvPr>
        </p:nvSpPr>
        <p:spPr>
          <a:xfrm>
            <a:off x="2705250" y="1588167"/>
            <a:ext cx="3733500" cy="570800"/>
          </a:xfrm>
          <a:prstGeom prst="rect">
            <a:avLst/>
          </a:prstGeom>
          <a:solidFill>
            <a:schemeClr val="dk2"/>
          </a:solidFill>
        </p:spPr>
        <p:txBody>
          <a:bodyPr spcFirstLastPara="1" wrap="square" lIns="91425" tIns="91425" rIns="91425" bIns="91425" anchor="ctr" anchorCtr="0">
            <a:noAutofit/>
          </a:bodyPr>
          <a:lstStyle>
            <a:lvl1pPr lvl="0" algn="ctr" rtl="0">
              <a:spcBef>
                <a:spcPts val="0"/>
              </a:spcBef>
              <a:spcAft>
                <a:spcPts val="0"/>
              </a:spcAft>
              <a:buSzPts val="2500"/>
              <a:buNone/>
              <a:defRPr sz="2000">
                <a:solidFill>
                  <a:schemeClr val="lt1"/>
                </a:solidFill>
                <a:cs typeface="B Titr" panose="00000700000000000000" pitchFamily="2" charset="-78"/>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dirty="0"/>
          </a:p>
        </p:txBody>
      </p:sp>
      <p:sp>
        <p:nvSpPr>
          <p:cNvPr id="280" name="Google Shape;280;p22"/>
          <p:cNvSpPr txBox="1">
            <a:spLocks noGrp="1"/>
          </p:cNvSpPr>
          <p:nvPr>
            <p:ph type="subTitle" idx="1"/>
          </p:nvPr>
        </p:nvSpPr>
        <p:spPr>
          <a:xfrm>
            <a:off x="2705250" y="2158972"/>
            <a:ext cx="3733500" cy="83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281" name="Google Shape;281;p22"/>
          <p:cNvSpPr txBox="1">
            <a:spLocks noGrp="1"/>
          </p:cNvSpPr>
          <p:nvPr>
            <p:ph type="title" idx="2"/>
          </p:nvPr>
        </p:nvSpPr>
        <p:spPr>
          <a:xfrm>
            <a:off x="2705250" y="3143599"/>
            <a:ext cx="3733500" cy="570800"/>
          </a:xfrm>
          <a:prstGeom prst="rect">
            <a:avLst/>
          </a:prstGeom>
          <a:solidFill>
            <a:schemeClr val="dk2"/>
          </a:solidFill>
        </p:spPr>
        <p:txBody>
          <a:bodyPr spcFirstLastPara="1" wrap="square" lIns="91425" tIns="91425" rIns="91425" bIns="91425" anchor="ctr" anchorCtr="0">
            <a:noAutofit/>
          </a:bodyPr>
          <a:lstStyle>
            <a:lvl1pPr lvl="0" algn="ctr" rtl="0">
              <a:spcBef>
                <a:spcPts val="0"/>
              </a:spcBef>
              <a:spcAft>
                <a:spcPts val="0"/>
              </a:spcAft>
              <a:buSzPts val="2500"/>
              <a:buNone/>
              <a:defRPr sz="2000">
                <a:solidFill>
                  <a:schemeClr val="lt1"/>
                </a:solidFill>
                <a:cs typeface="B Titr" panose="00000700000000000000" pitchFamily="2" charset="-78"/>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dirty="0"/>
          </a:p>
        </p:txBody>
      </p:sp>
      <p:sp>
        <p:nvSpPr>
          <p:cNvPr id="282" name="Google Shape;282;p22"/>
          <p:cNvSpPr txBox="1">
            <a:spLocks noGrp="1"/>
          </p:cNvSpPr>
          <p:nvPr>
            <p:ph type="subTitle" idx="3"/>
          </p:nvPr>
        </p:nvSpPr>
        <p:spPr>
          <a:xfrm>
            <a:off x="2705250" y="3714403"/>
            <a:ext cx="3733500" cy="83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283" name="Google Shape;283;p22"/>
          <p:cNvSpPr txBox="1">
            <a:spLocks noGrp="1"/>
          </p:cNvSpPr>
          <p:nvPr>
            <p:ph type="title" idx="4"/>
          </p:nvPr>
        </p:nvSpPr>
        <p:spPr>
          <a:xfrm>
            <a:off x="2705250" y="4699017"/>
            <a:ext cx="3733500" cy="570800"/>
          </a:xfrm>
          <a:prstGeom prst="rect">
            <a:avLst/>
          </a:prstGeom>
          <a:solidFill>
            <a:schemeClr val="dk2"/>
          </a:solidFill>
        </p:spPr>
        <p:txBody>
          <a:bodyPr spcFirstLastPara="1" wrap="square" lIns="91425" tIns="91425" rIns="91425" bIns="91425" anchor="ctr" anchorCtr="0">
            <a:noAutofit/>
          </a:bodyPr>
          <a:lstStyle>
            <a:lvl1pPr lvl="0" algn="ctr" rtl="0">
              <a:spcBef>
                <a:spcPts val="0"/>
              </a:spcBef>
              <a:spcAft>
                <a:spcPts val="0"/>
              </a:spcAft>
              <a:buSzPts val="2500"/>
              <a:buNone/>
              <a:defRPr sz="2000">
                <a:solidFill>
                  <a:schemeClr val="lt1"/>
                </a:solidFill>
                <a:cs typeface="B Titr" panose="00000700000000000000" pitchFamily="2" charset="-78"/>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r>
              <a:rPr lang="en-US"/>
              <a:t>Click to edit Master title style</a:t>
            </a:r>
            <a:endParaRPr dirty="0"/>
          </a:p>
        </p:txBody>
      </p:sp>
      <p:sp>
        <p:nvSpPr>
          <p:cNvPr id="284" name="Google Shape;284;p22"/>
          <p:cNvSpPr txBox="1">
            <a:spLocks noGrp="1"/>
          </p:cNvSpPr>
          <p:nvPr>
            <p:ph type="subTitle" idx="5"/>
          </p:nvPr>
        </p:nvSpPr>
        <p:spPr>
          <a:xfrm>
            <a:off x="2705250" y="5269833"/>
            <a:ext cx="3733500" cy="83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285" name="Google Shape;285;p22"/>
          <p:cNvSpPr txBox="1">
            <a:spLocks noGrp="1"/>
          </p:cNvSpPr>
          <p:nvPr>
            <p:ph type="title" idx="6"/>
          </p:nvPr>
        </p:nvSpPr>
        <p:spPr>
          <a:xfrm>
            <a:off x="720000" y="593367"/>
            <a:ext cx="7704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cs typeface="B Titr" panose="00000700000000000000" pitchFamily="2" charset="-78"/>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r>
              <a:rPr lang="en-US"/>
              <a:t>Click to edit Master title style</a:t>
            </a:r>
            <a:endParaRPr dirty="0"/>
          </a:p>
        </p:txBody>
      </p:sp>
      <p:sp>
        <p:nvSpPr>
          <p:cNvPr id="286" name="Google Shape;286;p22"/>
          <p:cNvSpPr/>
          <p:nvPr/>
        </p:nvSpPr>
        <p:spPr>
          <a:xfrm rot="-5400000">
            <a:off x="6334116" y="4061645"/>
            <a:ext cx="3727979" cy="189188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7" name="Google Shape;287;p22"/>
          <p:cNvSpPr/>
          <p:nvPr/>
        </p:nvSpPr>
        <p:spPr>
          <a:xfrm>
            <a:off x="119675" y="232167"/>
            <a:ext cx="236400" cy="315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8" name="Google Shape;288;p22"/>
          <p:cNvSpPr/>
          <p:nvPr/>
        </p:nvSpPr>
        <p:spPr>
          <a:xfrm>
            <a:off x="455992" y="2257820"/>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89" name="Google Shape;289;p22"/>
          <p:cNvSpPr/>
          <p:nvPr/>
        </p:nvSpPr>
        <p:spPr>
          <a:xfrm>
            <a:off x="1340150" y="4333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0" name="Google Shape;290;p22"/>
          <p:cNvSpPr/>
          <p:nvPr/>
        </p:nvSpPr>
        <p:spPr>
          <a:xfrm>
            <a:off x="8826329" y="39808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1" name="Google Shape;291;p22"/>
          <p:cNvSpPr/>
          <p:nvPr/>
        </p:nvSpPr>
        <p:spPr>
          <a:xfrm>
            <a:off x="195125" y="28772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2" name="Google Shape;292;p22"/>
          <p:cNvSpPr/>
          <p:nvPr/>
        </p:nvSpPr>
        <p:spPr>
          <a:xfrm>
            <a:off x="8740825" y="65875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3" name="Google Shape;293;p22"/>
          <p:cNvSpPr/>
          <p:nvPr/>
        </p:nvSpPr>
        <p:spPr>
          <a:xfrm>
            <a:off x="8853742" y="6101820"/>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294" name="Google Shape;294;p22"/>
          <p:cNvSpPr/>
          <p:nvPr/>
        </p:nvSpPr>
        <p:spPr>
          <a:xfrm>
            <a:off x="7593204" y="64386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6775715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367"/>
        <p:cNvGrpSpPr/>
        <p:nvPr/>
      </p:nvGrpSpPr>
      <p:grpSpPr>
        <a:xfrm>
          <a:off x="0" y="0"/>
          <a:ext cx="0" cy="0"/>
          <a:chOff x="0" y="0"/>
          <a:chExt cx="0" cy="0"/>
        </a:xfrm>
      </p:grpSpPr>
      <p:sp>
        <p:nvSpPr>
          <p:cNvPr id="368" name="Google Shape;368;p27"/>
          <p:cNvSpPr/>
          <p:nvPr/>
        </p:nvSpPr>
        <p:spPr>
          <a:xfrm rot="10800000" flipH="1">
            <a:off x="6" y="-10"/>
            <a:ext cx="2611384" cy="235586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69" name="Google Shape;369;p27"/>
          <p:cNvSpPr/>
          <p:nvPr/>
        </p:nvSpPr>
        <p:spPr>
          <a:xfrm>
            <a:off x="284525" y="352133"/>
            <a:ext cx="192000" cy="2560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0" name="Google Shape;370;p27"/>
          <p:cNvSpPr/>
          <p:nvPr/>
        </p:nvSpPr>
        <p:spPr>
          <a:xfrm>
            <a:off x="130029" y="1576480"/>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1" name="Google Shape;371;p27"/>
          <p:cNvSpPr/>
          <p:nvPr/>
        </p:nvSpPr>
        <p:spPr>
          <a:xfrm>
            <a:off x="1431929" y="473305"/>
            <a:ext cx="270900" cy="3612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2" name="Google Shape;372;p27"/>
          <p:cNvSpPr/>
          <p:nvPr/>
        </p:nvSpPr>
        <p:spPr>
          <a:xfrm>
            <a:off x="2025950" y="2381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3" name="Google Shape;373;p27"/>
          <p:cNvSpPr/>
          <p:nvPr/>
        </p:nvSpPr>
        <p:spPr>
          <a:xfrm flipH="1">
            <a:off x="6532606" y="4508257"/>
            <a:ext cx="2611384" cy="235586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4" name="Google Shape;374;p27"/>
          <p:cNvSpPr/>
          <p:nvPr/>
        </p:nvSpPr>
        <p:spPr>
          <a:xfrm>
            <a:off x="7010650" y="6410000"/>
            <a:ext cx="192000" cy="2560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5" name="Google Shape;375;p27"/>
          <p:cNvSpPr/>
          <p:nvPr/>
        </p:nvSpPr>
        <p:spPr>
          <a:xfrm>
            <a:off x="7433200" y="61241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6" name="Google Shape;376;p27"/>
          <p:cNvSpPr/>
          <p:nvPr/>
        </p:nvSpPr>
        <p:spPr>
          <a:xfrm>
            <a:off x="8590429" y="6078147"/>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377" name="Google Shape;377;p27"/>
          <p:cNvSpPr/>
          <p:nvPr/>
        </p:nvSpPr>
        <p:spPr>
          <a:xfrm>
            <a:off x="8910325" y="51266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6733832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9497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57"/>
        <p:cNvGrpSpPr/>
        <p:nvPr/>
      </p:nvGrpSpPr>
      <p:grpSpPr>
        <a:xfrm>
          <a:off x="0" y="0"/>
          <a:ext cx="0" cy="0"/>
          <a:chOff x="0" y="0"/>
          <a:chExt cx="0" cy="0"/>
        </a:xfrm>
      </p:grpSpPr>
      <p:sp>
        <p:nvSpPr>
          <p:cNvPr id="58" name="Google Shape;58;p5"/>
          <p:cNvSpPr txBox="1">
            <a:spLocks noGrp="1"/>
          </p:cNvSpPr>
          <p:nvPr>
            <p:ph type="subTitle" idx="1"/>
          </p:nvPr>
        </p:nvSpPr>
        <p:spPr>
          <a:xfrm>
            <a:off x="1530470" y="3688100"/>
            <a:ext cx="2695200" cy="570800"/>
          </a:xfrm>
          <a:prstGeom prst="rect">
            <a:avLst/>
          </a:prstGeom>
          <a:solidFill>
            <a:schemeClr val="dk2"/>
          </a:solidFill>
        </p:spPr>
        <p:txBody>
          <a:bodyPr spcFirstLastPara="1" wrap="square" lIns="91425" tIns="91425" rIns="91425" bIns="91425" anchor="ctr" anchorCtr="0">
            <a:noAutofit/>
          </a:bodyPr>
          <a:lstStyle>
            <a:lvl1pPr lvl="0" algn="ctr">
              <a:lnSpc>
                <a:spcPct val="100000"/>
              </a:lnSpc>
              <a:spcBef>
                <a:spcPts val="0"/>
              </a:spcBef>
              <a:spcAft>
                <a:spcPts val="0"/>
              </a:spcAft>
              <a:buSzPts val="2500"/>
              <a:buFont typeface="Bebas Neue"/>
              <a:buNone/>
              <a:defRPr sz="2000" b="1">
                <a:solidFill>
                  <a:schemeClr val="lt1"/>
                </a:solidFill>
                <a:latin typeface="Montserrat Alternates"/>
                <a:ea typeface="B Titr" panose="00000700000000000000" pitchFamily="2" charset="-78"/>
                <a:cs typeface="B Titr" panose="00000700000000000000" pitchFamily="2" charset="-78"/>
                <a:sym typeface="Montserrat Alternates"/>
              </a:defRPr>
            </a:lvl1pPr>
            <a:lvl2pPr lvl="1" algn="ctr">
              <a:lnSpc>
                <a:spcPct val="100000"/>
              </a:lnSpc>
              <a:spcBef>
                <a:spcPts val="0"/>
              </a:spcBef>
              <a:spcAft>
                <a:spcPts val="0"/>
              </a:spcAft>
              <a:buSzPts val="2500"/>
              <a:buFont typeface="Bebas Neue"/>
              <a:buNone/>
              <a:defRPr sz="2500">
                <a:latin typeface="Bebas Neue"/>
                <a:ea typeface="Bebas Neue"/>
                <a:cs typeface="Bebas Neue"/>
                <a:sym typeface="Bebas Neue"/>
              </a:defRPr>
            </a:lvl2pPr>
            <a:lvl3pPr lvl="2" algn="ctr">
              <a:lnSpc>
                <a:spcPct val="100000"/>
              </a:lnSpc>
              <a:spcBef>
                <a:spcPts val="0"/>
              </a:spcBef>
              <a:spcAft>
                <a:spcPts val="0"/>
              </a:spcAft>
              <a:buSzPts val="2500"/>
              <a:buFont typeface="Bebas Neue"/>
              <a:buNone/>
              <a:defRPr sz="2500">
                <a:latin typeface="Bebas Neue"/>
                <a:ea typeface="Bebas Neue"/>
                <a:cs typeface="Bebas Neue"/>
                <a:sym typeface="Bebas Neue"/>
              </a:defRPr>
            </a:lvl3pPr>
            <a:lvl4pPr lvl="3" algn="ctr">
              <a:lnSpc>
                <a:spcPct val="100000"/>
              </a:lnSpc>
              <a:spcBef>
                <a:spcPts val="0"/>
              </a:spcBef>
              <a:spcAft>
                <a:spcPts val="0"/>
              </a:spcAft>
              <a:buSzPts val="2500"/>
              <a:buFont typeface="Bebas Neue"/>
              <a:buNone/>
              <a:defRPr sz="2500">
                <a:latin typeface="Bebas Neue"/>
                <a:ea typeface="Bebas Neue"/>
                <a:cs typeface="Bebas Neue"/>
                <a:sym typeface="Bebas Neue"/>
              </a:defRPr>
            </a:lvl4pPr>
            <a:lvl5pPr lvl="4" algn="ctr">
              <a:lnSpc>
                <a:spcPct val="100000"/>
              </a:lnSpc>
              <a:spcBef>
                <a:spcPts val="0"/>
              </a:spcBef>
              <a:spcAft>
                <a:spcPts val="0"/>
              </a:spcAft>
              <a:buSzPts val="2500"/>
              <a:buFont typeface="Bebas Neue"/>
              <a:buNone/>
              <a:defRPr sz="2500">
                <a:latin typeface="Bebas Neue"/>
                <a:ea typeface="Bebas Neue"/>
                <a:cs typeface="Bebas Neue"/>
                <a:sym typeface="Bebas Neue"/>
              </a:defRPr>
            </a:lvl5pPr>
            <a:lvl6pPr lvl="5" algn="ctr">
              <a:lnSpc>
                <a:spcPct val="100000"/>
              </a:lnSpc>
              <a:spcBef>
                <a:spcPts val="0"/>
              </a:spcBef>
              <a:spcAft>
                <a:spcPts val="0"/>
              </a:spcAft>
              <a:buSzPts val="2500"/>
              <a:buFont typeface="Bebas Neue"/>
              <a:buNone/>
              <a:defRPr sz="2500">
                <a:latin typeface="Bebas Neue"/>
                <a:ea typeface="Bebas Neue"/>
                <a:cs typeface="Bebas Neue"/>
                <a:sym typeface="Bebas Neue"/>
              </a:defRPr>
            </a:lvl6pPr>
            <a:lvl7pPr lvl="6" algn="ctr">
              <a:lnSpc>
                <a:spcPct val="100000"/>
              </a:lnSpc>
              <a:spcBef>
                <a:spcPts val="0"/>
              </a:spcBef>
              <a:spcAft>
                <a:spcPts val="0"/>
              </a:spcAft>
              <a:buSzPts val="2500"/>
              <a:buFont typeface="Bebas Neue"/>
              <a:buNone/>
              <a:defRPr sz="2500">
                <a:latin typeface="Bebas Neue"/>
                <a:ea typeface="Bebas Neue"/>
                <a:cs typeface="Bebas Neue"/>
                <a:sym typeface="Bebas Neue"/>
              </a:defRPr>
            </a:lvl7pPr>
            <a:lvl8pPr lvl="7" algn="ctr">
              <a:lnSpc>
                <a:spcPct val="100000"/>
              </a:lnSpc>
              <a:spcBef>
                <a:spcPts val="0"/>
              </a:spcBef>
              <a:spcAft>
                <a:spcPts val="0"/>
              </a:spcAft>
              <a:buSzPts val="2500"/>
              <a:buFont typeface="Bebas Neue"/>
              <a:buNone/>
              <a:defRPr sz="2500">
                <a:latin typeface="Bebas Neue"/>
                <a:ea typeface="Bebas Neue"/>
                <a:cs typeface="Bebas Neue"/>
                <a:sym typeface="Bebas Neue"/>
              </a:defRPr>
            </a:lvl8pPr>
            <a:lvl9pPr lvl="8" algn="ctr">
              <a:lnSpc>
                <a:spcPct val="100000"/>
              </a:lnSpc>
              <a:spcBef>
                <a:spcPts val="0"/>
              </a:spcBef>
              <a:spcAft>
                <a:spcPts val="0"/>
              </a:spcAft>
              <a:buSzPts val="2500"/>
              <a:buFont typeface="Bebas Neue"/>
              <a:buNone/>
              <a:defRPr sz="2500">
                <a:latin typeface="Bebas Neue"/>
                <a:ea typeface="Bebas Neue"/>
                <a:cs typeface="Bebas Neue"/>
                <a:sym typeface="Bebas Neue"/>
              </a:defRPr>
            </a:lvl9pPr>
          </a:lstStyle>
          <a:p>
            <a:r>
              <a:rPr lang="en-US"/>
              <a:t>Click to edit Master subtitle style</a:t>
            </a:r>
            <a:endParaRPr dirty="0"/>
          </a:p>
        </p:txBody>
      </p:sp>
      <p:sp>
        <p:nvSpPr>
          <p:cNvPr id="59" name="Google Shape;59;p5"/>
          <p:cNvSpPr txBox="1">
            <a:spLocks noGrp="1"/>
          </p:cNvSpPr>
          <p:nvPr>
            <p:ph type="subTitle" idx="2"/>
          </p:nvPr>
        </p:nvSpPr>
        <p:spPr>
          <a:xfrm>
            <a:off x="4918322" y="3688100"/>
            <a:ext cx="2695200" cy="570800"/>
          </a:xfrm>
          <a:prstGeom prst="rect">
            <a:avLst/>
          </a:prstGeom>
          <a:solidFill>
            <a:schemeClr val="dk2"/>
          </a:solidFill>
        </p:spPr>
        <p:txBody>
          <a:bodyPr spcFirstLastPara="1" wrap="square" lIns="91425" tIns="91425" rIns="91425" bIns="91425" anchor="ctr" anchorCtr="0">
            <a:noAutofit/>
          </a:bodyPr>
          <a:lstStyle>
            <a:lvl1pPr lvl="0" algn="ctr" rtl="0">
              <a:lnSpc>
                <a:spcPct val="100000"/>
              </a:lnSpc>
              <a:spcBef>
                <a:spcPts val="0"/>
              </a:spcBef>
              <a:spcAft>
                <a:spcPts val="0"/>
              </a:spcAft>
              <a:buSzPts val="2500"/>
              <a:buFont typeface="Bebas Neue"/>
              <a:buNone/>
              <a:defRPr sz="2000" b="1">
                <a:solidFill>
                  <a:schemeClr val="lt1"/>
                </a:solidFill>
                <a:latin typeface="Montserrat Alternates"/>
                <a:ea typeface="B Titr" panose="00000700000000000000" pitchFamily="2" charset="-78"/>
                <a:cs typeface="B Titr" panose="00000700000000000000" pitchFamily="2" charset="-78"/>
                <a:sym typeface="Montserrat Alternates"/>
              </a:defRPr>
            </a:lvl1pPr>
            <a:lvl2pPr lvl="1" algn="ctr" rtl="0">
              <a:lnSpc>
                <a:spcPct val="100000"/>
              </a:lnSpc>
              <a:spcBef>
                <a:spcPts val="0"/>
              </a:spcBef>
              <a:spcAft>
                <a:spcPts val="0"/>
              </a:spcAft>
              <a:buSzPts val="2500"/>
              <a:buFont typeface="Bebas Neue"/>
              <a:buNone/>
              <a:defRPr sz="2500">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2500">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2500">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2500">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2500">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2500">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2500">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2500">
                <a:latin typeface="Bebas Neue"/>
                <a:ea typeface="Bebas Neue"/>
                <a:cs typeface="Bebas Neue"/>
                <a:sym typeface="Bebas Neue"/>
              </a:defRPr>
            </a:lvl9pPr>
          </a:lstStyle>
          <a:p>
            <a:r>
              <a:rPr lang="en-US"/>
              <a:t>Click to edit Master subtitle style</a:t>
            </a:r>
            <a:endParaRPr dirty="0"/>
          </a:p>
        </p:txBody>
      </p:sp>
      <p:sp>
        <p:nvSpPr>
          <p:cNvPr id="60" name="Google Shape;60;p5"/>
          <p:cNvSpPr txBox="1">
            <a:spLocks noGrp="1"/>
          </p:cNvSpPr>
          <p:nvPr>
            <p:ph type="subTitle" idx="3"/>
          </p:nvPr>
        </p:nvSpPr>
        <p:spPr>
          <a:xfrm>
            <a:off x="1530470" y="4258900"/>
            <a:ext cx="2695200" cy="146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61" name="Google Shape;61;p5"/>
          <p:cNvSpPr txBox="1">
            <a:spLocks noGrp="1"/>
          </p:cNvSpPr>
          <p:nvPr>
            <p:ph type="subTitle" idx="4"/>
          </p:nvPr>
        </p:nvSpPr>
        <p:spPr>
          <a:xfrm>
            <a:off x="4918330" y="4258900"/>
            <a:ext cx="2695200" cy="146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cs typeface="B Nazanin" panose="00000400000000000000" pitchFamily="2" charset="-78"/>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r>
              <a:rPr lang="en-US"/>
              <a:t>Click to edit Master subtitle style</a:t>
            </a:r>
            <a:endParaRPr dirty="0"/>
          </a:p>
        </p:txBody>
      </p:sp>
      <p:sp>
        <p:nvSpPr>
          <p:cNvPr id="62" name="Google Shape;62;p5"/>
          <p:cNvSpPr txBox="1">
            <a:spLocks noGrp="1"/>
          </p:cNvSpPr>
          <p:nvPr>
            <p:ph type="title"/>
          </p:nvPr>
        </p:nvSpPr>
        <p:spPr>
          <a:xfrm>
            <a:off x="720000" y="593367"/>
            <a:ext cx="7704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cs typeface="B Titr" panose="00000700000000000000" pitchFamily="2" charset="-78"/>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r>
              <a:rPr lang="en-US"/>
              <a:t>Click to edit Master title style</a:t>
            </a:r>
            <a:endParaRPr dirty="0"/>
          </a:p>
        </p:txBody>
      </p:sp>
      <p:sp>
        <p:nvSpPr>
          <p:cNvPr id="63" name="Google Shape;63;p5"/>
          <p:cNvSpPr/>
          <p:nvPr/>
        </p:nvSpPr>
        <p:spPr>
          <a:xfrm rot="5400000">
            <a:off x="-1136502" y="1136498"/>
            <a:ext cx="4615020" cy="234202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4" name="Google Shape;64;p5"/>
          <p:cNvSpPr/>
          <p:nvPr/>
        </p:nvSpPr>
        <p:spPr>
          <a:xfrm rot="-5400000">
            <a:off x="5665473" y="3379465"/>
            <a:ext cx="4615020" cy="234202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5" name="Google Shape;65;p5"/>
          <p:cNvSpPr/>
          <p:nvPr/>
        </p:nvSpPr>
        <p:spPr>
          <a:xfrm>
            <a:off x="277925" y="471867"/>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6" name="Google Shape;66;p5"/>
          <p:cNvSpPr/>
          <p:nvPr/>
        </p:nvSpPr>
        <p:spPr>
          <a:xfrm>
            <a:off x="123429" y="2305580"/>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7" name="Google Shape;67;p5"/>
          <p:cNvSpPr/>
          <p:nvPr/>
        </p:nvSpPr>
        <p:spPr>
          <a:xfrm>
            <a:off x="469167" y="1519253"/>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8" name="Google Shape;68;p5"/>
          <p:cNvSpPr/>
          <p:nvPr/>
        </p:nvSpPr>
        <p:spPr>
          <a:xfrm>
            <a:off x="1082975" y="5954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69" name="Google Shape;69;p5"/>
          <p:cNvSpPr/>
          <p:nvPr/>
        </p:nvSpPr>
        <p:spPr>
          <a:xfrm>
            <a:off x="575675" y="32331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0" name="Google Shape;70;p5"/>
          <p:cNvSpPr/>
          <p:nvPr/>
        </p:nvSpPr>
        <p:spPr>
          <a:xfrm>
            <a:off x="7297954" y="65083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1" name="Google Shape;71;p5"/>
          <p:cNvSpPr/>
          <p:nvPr/>
        </p:nvSpPr>
        <p:spPr>
          <a:xfrm>
            <a:off x="7901425" y="60306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2" name="Google Shape;72;p5"/>
          <p:cNvSpPr/>
          <p:nvPr/>
        </p:nvSpPr>
        <p:spPr>
          <a:xfrm>
            <a:off x="8619625" y="6257200"/>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3" name="Google Shape;73;p5"/>
          <p:cNvSpPr/>
          <p:nvPr/>
        </p:nvSpPr>
        <p:spPr>
          <a:xfrm>
            <a:off x="8428892" y="3300987"/>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4" name="Google Shape;74;p5"/>
          <p:cNvSpPr/>
          <p:nvPr/>
        </p:nvSpPr>
        <p:spPr>
          <a:xfrm>
            <a:off x="8837800" y="40436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867465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5"/>
        <p:cNvGrpSpPr/>
        <p:nvPr/>
      </p:nvGrpSpPr>
      <p:grpSpPr>
        <a:xfrm>
          <a:off x="0" y="0"/>
          <a:ext cx="0" cy="0"/>
          <a:chOff x="0" y="0"/>
          <a:chExt cx="0" cy="0"/>
        </a:xfrm>
      </p:grpSpPr>
      <p:sp>
        <p:nvSpPr>
          <p:cNvPr id="76" name="Google Shape;76;p6"/>
          <p:cNvSpPr txBox="1">
            <a:spLocks noGrp="1"/>
          </p:cNvSpPr>
          <p:nvPr>
            <p:ph type="title"/>
          </p:nvPr>
        </p:nvSpPr>
        <p:spPr>
          <a:xfrm>
            <a:off x="720000" y="593367"/>
            <a:ext cx="7704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cs typeface="B Titr" panose="00000700000000000000" pitchFamily="2" charset="-78"/>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r>
              <a:rPr lang="en-US"/>
              <a:t>Click to edit Master title style</a:t>
            </a:r>
            <a:endParaRPr dirty="0"/>
          </a:p>
        </p:txBody>
      </p:sp>
      <p:sp>
        <p:nvSpPr>
          <p:cNvPr id="77" name="Google Shape;77;p6"/>
          <p:cNvSpPr/>
          <p:nvPr/>
        </p:nvSpPr>
        <p:spPr>
          <a:xfrm>
            <a:off x="6804208" y="1"/>
            <a:ext cx="2339829" cy="2152900"/>
          </a:xfrm>
          <a:custGeom>
            <a:avLst/>
            <a:gdLst/>
            <a:ahLst/>
            <a:cxnLst/>
            <a:rect l="l" t="t" r="r" b="b"/>
            <a:pathLst>
              <a:path w="51575" h="35591" extrusionOk="0">
                <a:moveTo>
                  <a:pt x="36" y="1"/>
                </a:moveTo>
                <a:cubicBezTo>
                  <a:pt x="1" y="2560"/>
                  <a:pt x="826" y="5049"/>
                  <a:pt x="2362" y="7096"/>
                </a:cubicBezTo>
                <a:cubicBezTo>
                  <a:pt x="4487" y="9862"/>
                  <a:pt x="7953" y="11526"/>
                  <a:pt x="11428" y="11526"/>
                </a:cubicBezTo>
                <a:cubicBezTo>
                  <a:pt x="11795" y="11526"/>
                  <a:pt x="12162" y="11507"/>
                  <a:pt x="12528" y="11469"/>
                </a:cubicBezTo>
                <a:cubicBezTo>
                  <a:pt x="15664" y="11154"/>
                  <a:pt x="18919" y="9571"/>
                  <a:pt x="21913" y="9571"/>
                </a:cubicBezTo>
                <a:cubicBezTo>
                  <a:pt x="23005" y="9571"/>
                  <a:pt x="24062" y="9781"/>
                  <a:pt x="25066" y="10341"/>
                </a:cubicBezTo>
                <a:cubicBezTo>
                  <a:pt x="27544" y="11713"/>
                  <a:pt x="28579" y="14772"/>
                  <a:pt x="28812" y="17599"/>
                </a:cubicBezTo>
                <a:cubicBezTo>
                  <a:pt x="29056" y="20425"/>
                  <a:pt x="28742" y="23322"/>
                  <a:pt x="29475" y="26067"/>
                </a:cubicBezTo>
                <a:cubicBezTo>
                  <a:pt x="31035" y="31907"/>
                  <a:pt x="37307" y="35590"/>
                  <a:pt x="43365" y="35590"/>
                </a:cubicBezTo>
                <a:cubicBezTo>
                  <a:pt x="43628" y="35590"/>
                  <a:pt x="43891" y="35584"/>
                  <a:pt x="44154" y="35569"/>
                </a:cubicBezTo>
                <a:cubicBezTo>
                  <a:pt x="46736" y="35430"/>
                  <a:pt x="49225" y="34732"/>
                  <a:pt x="51563" y="33662"/>
                </a:cubicBezTo>
                <a:lnTo>
                  <a:pt x="515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8" name="Google Shape;78;p6"/>
          <p:cNvSpPr/>
          <p:nvPr/>
        </p:nvSpPr>
        <p:spPr>
          <a:xfrm flipH="1">
            <a:off x="-18" y="1"/>
            <a:ext cx="2339829" cy="2152900"/>
          </a:xfrm>
          <a:custGeom>
            <a:avLst/>
            <a:gdLst/>
            <a:ahLst/>
            <a:cxnLst/>
            <a:rect l="l" t="t" r="r" b="b"/>
            <a:pathLst>
              <a:path w="51575" h="35591" extrusionOk="0">
                <a:moveTo>
                  <a:pt x="36" y="1"/>
                </a:moveTo>
                <a:cubicBezTo>
                  <a:pt x="1" y="2560"/>
                  <a:pt x="826" y="5049"/>
                  <a:pt x="2362" y="7096"/>
                </a:cubicBezTo>
                <a:cubicBezTo>
                  <a:pt x="4487" y="9862"/>
                  <a:pt x="7953" y="11526"/>
                  <a:pt x="11428" y="11526"/>
                </a:cubicBezTo>
                <a:cubicBezTo>
                  <a:pt x="11795" y="11526"/>
                  <a:pt x="12162" y="11507"/>
                  <a:pt x="12528" y="11469"/>
                </a:cubicBezTo>
                <a:cubicBezTo>
                  <a:pt x="15664" y="11154"/>
                  <a:pt x="18919" y="9571"/>
                  <a:pt x="21913" y="9571"/>
                </a:cubicBezTo>
                <a:cubicBezTo>
                  <a:pt x="23005" y="9571"/>
                  <a:pt x="24062" y="9781"/>
                  <a:pt x="25066" y="10341"/>
                </a:cubicBezTo>
                <a:cubicBezTo>
                  <a:pt x="27544" y="11713"/>
                  <a:pt x="28579" y="14772"/>
                  <a:pt x="28812" y="17599"/>
                </a:cubicBezTo>
                <a:cubicBezTo>
                  <a:pt x="29056" y="20425"/>
                  <a:pt x="28742" y="23322"/>
                  <a:pt x="29475" y="26067"/>
                </a:cubicBezTo>
                <a:cubicBezTo>
                  <a:pt x="31035" y="31907"/>
                  <a:pt x="37307" y="35590"/>
                  <a:pt x="43365" y="35590"/>
                </a:cubicBezTo>
                <a:cubicBezTo>
                  <a:pt x="43628" y="35590"/>
                  <a:pt x="43891" y="35584"/>
                  <a:pt x="44154" y="35569"/>
                </a:cubicBezTo>
                <a:cubicBezTo>
                  <a:pt x="46736" y="35430"/>
                  <a:pt x="49225" y="34732"/>
                  <a:pt x="51563" y="33662"/>
                </a:cubicBezTo>
                <a:lnTo>
                  <a:pt x="515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79" name="Google Shape;79;p6"/>
          <p:cNvSpPr/>
          <p:nvPr/>
        </p:nvSpPr>
        <p:spPr>
          <a:xfrm>
            <a:off x="179025" y="713333"/>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0" name="Google Shape;80;p6"/>
          <p:cNvSpPr/>
          <p:nvPr/>
        </p:nvSpPr>
        <p:spPr>
          <a:xfrm>
            <a:off x="337317" y="1480053"/>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1" name="Google Shape;81;p6"/>
          <p:cNvSpPr/>
          <p:nvPr/>
        </p:nvSpPr>
        <p:spPr>
          <a:xfrm>
            <a:off x="634500" y="10190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2" name="Google Shape;82;p6"/>
          <p:cNvSpPr/>
          <p:nvPr/>
        </p:nvSpPr>
        <p:spPr>
          <a:xfrm>
            <a:off x="529317" y="300253"/>
            <a:ext cx="192000" cy="256000"/>
          </a:xfrm>
          <a:prstGeom prst="star4">
            <a:avLst>
              <a:gd name="adj" fmla="val 17224"/>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3" name="Google Shape;83;p6"/>
          <p:cNvSpPr/>
          <p:nvPr/>
        </p:nvSpPr>
        <p:spPr>
          <a:xfrm>
            <a:off x="8614675" y="1427451"/>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4" name="Google Shape;84;p6"/>
          <p:cNvSpPr/>
          <p:nvPr/>
        </p:nvSpPr>
        <p:spPr>
          <a:xfrm>
            <a:off x="8362567" y="1074520"/>
            <a:ext cx="192000" cy="256000"/>
          </a:xfrm>
          <a:prstGeom prst="star4">
            <a:avLst>
              <a:gd name="adj" fmla="val 17224"/>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5" name="Google Shape;85;p6"/>
          <p:cNvSpPr/>
          <p:nvPr/>
        </p:nvSpPr>
        <p:spPr>
          <a:xfrm>
            <a:off x="7267867" y="229253"/>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6" name="Google Shape;86;p6"/>
          <p:cNvSpPr/>
          <p:nvPr/>
        </p:nvSpPr>
        <p:spPr>
          <a:xfrm>
            <a:off x="7677150" y="1152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87" name="Google Shape;87;p6"/>
          <p:cNvSpPr/>
          <p:nvPr/>
        </p:nvSpPr>
        <p:spPr>
          <a:xfrm>
            <a:off x="8837750" y="4852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399244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96"/>
        <p:cNvGrpSpPr/>
        <p:nvPr/>
      </p:nvGrpSpPr>
      <p:grpSpPr>
        <a:xfrm>
          <a:off x="0" y="0"/>
          <a:ext cx="0" cy="0"/>
          <a:chOff x="0" y="0"/>
          <a:chExt cx="0" cy="0"/>
        </a:xfrm>
      </p:grpSpPr>
      <p:sp>
        <p:nvSpPr>
          <p:cNvPr id="97" name="Google Shape;97;p8"/>
          <p:cNvSpPr/>
          <p:nvPr/>
        </p:nvSpPr>
        <p:spPr>
          <a:xfrm rot="10800000">
            <a:off x="-17" y="2963008"/>
            <a:ext cx="3640043" cy="3894992"/>
          </a:xfrm>
          <a:custGeom>
            <a:avLst/>
            <a:gdLst/>
            <a:ahLst/>
            <a:cxnLst/>
            <a:rect l="l" t="t" r="r" b="b"/>
            <a:pathLst>
              <a:path w="49248" h="39523" extrusionOk="0">
                <a:moveTo>
                  <a:pt x="558" y="1"/>
                </a:moveTo>
                <a:cubicBezTo>
                  <a:pt x="0" y="6933"/>
                  <a:pt x="4094" y="13388"/>
                  <a:pt x="10585" y="15866"/>
                </a:cubicBezTo>
                <a:cubicBezTo>
                  <a:pt x="13818" y="17099"/>
                  <a:pt x="17354" y="17227"/>
                  <a:pt x="20774" y="17773"/>
                </a:cubicBezTo>
                <a:cubicBezTo>
                  <a:pt x="24194" y="18332"/>
                  <a:pt x="27753" y="19472"/>
                  <a:pt x="29951" y="22135"/>
                </a:cubicBezTo>
                <a:cubicBezTo>
                  <a:pt x="32347" y="25031"/>
                  <a:pt x="32661" y="29102"/>
                  <a:pt x="34394" y="32429"/>
                </a:cubicBezTo>
                <a:cubicBezTo>
                  <a:pt x="36609" y="36703"/>
                  <a:pt x="41343" y="39523"/>
                  <a:pt x="46148" y="39523"/>
                </a:cubicBezTo>
                <a:cubicBezTo>
                  <a:pt x="46390" y="39523"/>
                  <a:pt x="46632" y="39515"/>
                  <a:pt x="46875" y="39501"/>
                </a:cubicBezTo>
                <a:cubicBezTo>
                  <a:pt x="47677" y="39443"/>
                  <a:pt x="48468" y="39315"/>
                  <a:pt x="49248" y="39117"/>
                </a:cubicBezTo>
                <a:lnTo>
                  <a:pt x="4924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98" name="Google Shape;98;p8"/>
          <p:cNvSpPr txBox="1">
            <a:spLocks noGrp="1"/>
          </p:cNvSpPr>
          <p:nvPr>
            <p:ph type="title"/>
          </p:nvPr>
        </p:nvSpPr>
        <p:spPr>
          <a:xfrm>
            <a:off x="890425" y="1742800"/>
            <a:ext cx="4338900" cy="3372400"/>
          </a:xfrm>
          <a:prstGeom prst="rect">
            <a:avLst/>
          </a:prstGeom>
        </p:spPr>
        <p:txBody>
          <a:bodyPr spcFirstLastPara="1" wrap="square" lIns="91425" tIns="91425" rIns="91425" bIns="91425" anchor="ctr" anchorCtr="0">
            <a:noAutofit/>
          </a:bodyPr>
          <a:lstStyle>
            <a:lvl1pPr lvl="0" algn="r">
              <a:spcBef>
                <a:spcPts val="0"/>
              </a:spcBef>
              <a:spcAft>
                <a:spcPts val="0"/>
              </a:spcAft>
              <a:buSzPts val="6000"/>
              <a:buNone/>
              <a:defRPr sz="6000">
                <a:cs typeface="B Titr" panose="00000700000000000000" pitchFamily="2" charset="-78"/>
              </a:defRPr>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r>
              <a:rPr lang="en-US"/>
              <a:t>Click to edit Master title style</a:t>
            </a:r>
            <a:endParaRPr dirty="0"/>
          </a:p>
        </p:txBody>
      </p:sp>
      <p:sp>
        <p:nvSpPr>
          <p:cNvPr id="99" name="Google Shape;99;p8"/>
          <p:cNvSpPr/>
          <p:nvPr/>
        </p:nvSpPr>
        <p:spPr>
          <a:xfrm>
            <a:off x="5503959" y="8"/>
            <a:ext cx="3640043" cy="3894992"/>
          </a:xfrm>
          <a:custGeom>
            <a:avLst/>
            <a:gdLst/>
            <a:ahLst/>
            <a:cxnLst/>
            <a:rect l="l" t="t" r="r" b="b"/>
            <a:pathLst>
              <a:path w="49248" h="39523" extrusionOk="0">
                <a:moveTo>
                  <a:pt x="558" y="1"/>
                </a:moveTo>
                <a:cubicBezTo>
                  <a:pt x="0" y="6933"/>
                  <a:pt x="4094" y="13388"/>
                  <a:pt x="10585" y="15866"/>
                </a:cubicBezTo>
                <a:cubicBezTo>
                  <a:pt x="13818" y="17099"/>
                  <a:pt x="17354" y="17227"/>
                  <a:pt x="20774" y="17773"/>
                </a:cubicBezTo>
                <a:cubicBezTo>
                  <a:pt x="24194" y="18332"/>
                  <a:pt x="27753" y="19472"/>
                  <a:pt x="29951" y="22135"/>
                </a:cubicBezTo>
                <a:cubicBezTo>
                  <a:pt x="32347" y="25031"/>
                  <a:pt x="32661" y="29102"/>
                  <a:pt x="34394" y="32429"/>
                </a:cubicBezTo>
                <a:cubicBezTo>
                  <a:pt x="36609" y="36703"/>
                  <a:pt x="41343" y="39523"/>
                  <a:pt x="46148" y="39523"/>
                </a:cubicBezTo>
                <a:cubicBezTo>
                  <a:pt x="46390" y="39523"/>
                  <a:pt x="46632" y="39515"/>
                  <a:pt x="46875" y="39501"/>
                </a:cubicBezTo>
                <a:cubicBezTo>
                  <a:pt x="47677" y="39443"/>
                  <a:pt x="48468" y="39315"/>
                  <a:pt x="49248" y="39117"/>
                </a:cubicBezTo>
                <a:lnTo>
                  <a:pt x="4924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0" name="Google Shape;100;p8"/>
          <p:cNvSpPr/>
          <p:nvPr/>
        </p:nvSpPr>
        <p:spPr>
          <a:xfrm>
            <a:off x="979179" y="52780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1" name="Google Shape;101;p8"/>
          <p:cNvSpPr/>
          <p:nvPr/>
        </p:nvSpPr>
        <p:spPr>
          <a:xfrm>
            <a:off x="357067" y="4165720"/>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2" name="Google Shape;102;p8"/>
          <p:cNvSpPr/>
          <p:nvPr/>
        </p:nvSpPr>
        <p:spPr>
          <a:xfrm>
            <a:off x="271575" y="58372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3" name="Google Shape;103;p8"/>
          <p:cNvSpPr/>
          <p:nvPr/>
        </p:nvSpPr>
        <p:spPr>
          <a:xfrm>
            <a:off x="1095617" y="6205553"/>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4" name="Google Shape;104;p8"/>
          <p:cNvSpPr/>
          <p:nvPr/>
        </p:nvSpPr>
        <p:spPr>
          <a:xfrm>
            <a:off x="6153400" y="580733"/>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5" name="Google Shape;105;p8"/>
          <p:cNvSpPr/>
          <p:nvPr/>
        </p:nvSpPr>
        <p:spPr>
          <a:xfrm>
            <a:off x="7426325" y="3521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6" name="Google Shape;106;p8"/>
          <p:cNvSpPr/>
          <p:nvPr/>
        </p:nvSpPr>
        <p:spPr>
          <a:xfrm>
            <a:off x="8021804" y="1542347"/>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07" name="Google Shape;107;p8"/>
          <p:cNvSpPr/>
          <p:nvPr/>
        </p:nvSpPr>
        <p:spPr>
          <a:xfrm>
            <a:off x="8619642" y="2240220"/>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4246348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108"/>
        <p:cNvGrpSpPr/>
        <p:nvPr/>
      </p:nvGrpSpPr>
      <p:grpSpPr>
        <a:xfrm>
          <a:off x="0" y="0"/>
          <a:ext cx="0" cy="0"/>
          <a:chOff x="0" y="0"/>
          <a:chExt cx="0" cy="0"/>
        </a:xfrm>
      </p:grpSpPr>
      <p:sp>
        <p:nvSpPr>
          <p:cNvPr id="109" name="Google Shape;109;p9"/>
          <p:cNvSpPr txBox="1">
            <a:spLocks noGrp="1"/>
          </p:cNvSpPr>
          <p:nvPr>
            <p:ph type="title"/>
          </p:nvPr>
        </p:nvSpPr>
        <p:spPr>
          <a:xfrm>
            <a:off x="1087275" y="1653567"/>
            <a:ext cx="5107800" cy="1122400"/>
          </a:xfrm>
          <a:prstGeom prst="rect">
            <a:avLst/>
          </a:prstGeom>
          <a:solidFill>
            <a:schemeClr val="dk2"/>
          </a:solidFill>
        </p:spPr>
        <p:txBody>
          <a:bodyPr spcFirstLastPara="1" wrap="square" lIns="91425" tIns="91425" rIns="91425" bIns="91425" anchor="ctr" anchorCtr="0">
            <a:noAutofit/>
          </a:bodyPr>
          <a:lstStyle>
            <a:lvl1pPr lvl="0" algn="ctr" rtl="0">
              <a:spcBef>
                <a:spcPts val="0"/>
              </a:spcBef>
              <a:spcAft>
                <a:spcPts val="0"/>
              </a:spcAft>
              <a:buSzPts val="3600"/>
              <a:buNone/>
              <a:defRPr sz="4500">
                <a:solidFill>
                  <a:schemeClr val="lt1"/>
                </a:solidFill>
                <a:cs typeface="B Titr" panose="00000700000000000000" pitchFamily="2" charset="-78"/>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rPr lang="en-US"/>
              <a:t>Click to edit Master title style</a:t>
            </a:r>
            <a:endParaRPr dirty="0"/>
          </a:p>
        </p:txBody>
      </p:sp>
      <p:sp>
        <p:nvSpPr>
          <p:cNvPr id="110" name="Google Shape;110;p9"/>
          <p:cNvSpPr txBox="1">
            <a:spLocks noGrp="1"/>
          </p:cNvSpPr>
          <p:nvPr>
            <p:ph type="subTitle" idx="1"/>
          </p:nvPr>
        </p:nvSpPr>
        <p:spPr>
          <a:xfrm>
            <a:off x="1087325" y="2962017"/>
            <a:ext cx="5107800" cy="2242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cs typeface="B Nazanin" panose="00000400000000000000" pitchFamily="2" charset="-78"/>
              </a:defRPr>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r>
              <a:rPr lang="en-US"/>
              <a:t>Click to edit Master subtitle style</a:t>
            </a:r>
            <a:endParaRPr dirty="0"/>
          </a:p>
        </p:txBody>
      </p:sp>
      <p:sp>
        <p:nvSpPr>
          <p:cNvPr id="111" name="Google Shape;111;p9"/>
          <p:cNvSpPr/>
          <p:nvPr/>
        </p:nvSpPr>
        <p:spPr>
          <a:xfrm rot="5400000">
            <a:off x="2713420" y="1169476"/>
            <a:ext cx="8067315" cy="4855697"/>
          </a:xfrm>
          <a:custGeom>
            <a:avLst/>
            <a:gdLst/>
            <a:ahLst/>
            <a:cxnLst/>
            <a:rect l="l" t="t" r="r" b="b"/>
            <a:pathLst>
              <a:path w="49248" h="39523" extrusionOk="0">
                <a:moveTo>
                  <a:pt x="558" y="1"/>
                </a:moveTo>
                <a:cubicBezTo>
                  <a:pt x="0" y="6933"/>
                  <a:pt x="4094" y="13388"/>
                  <a:pt x="10585" y="15866"/>
                </a:cubicBezTo>
                <a:cubicBezTo>
                  <a:pt x="13818" y="17099"/>
                  <a:pt x="17354" y="17227"/>
                  <a:pt x="20774" y="17773"/>
                </a:cubicBezTo>
                <a:cubicBezTo>
                  <a:pt x="24194" y="18332"/>
                  <a:pt x="27753" y="19472"/>
                  <a:pt x="29951" y="22135"/>
                </a:cubicBezTo>
                <a:cubicBezTo>
                  <a:pt x="32347" y="25031"/>
                  <a:pt x="32661" y="29102"/>
                  <a:pt x="34394" y="32429"/>
                </a:cubicBezTo>
                <a:cubicBezTo>
                  <a:pt x="36609" y="36703"/>
                  <a:pt x="41343" y="39523"/>
                  <a:pt x="46148" y="39523"/>
                </a:cubicBezTo>
                <a:cubicBezTo>
                  <a:pt x="46390" y="39523"/>
                  <a:pt x="46632" y="39515"/>
                  <a:pt x="46875" y="39501"/>
                </a:cubicBezTo>
                <a:cubicBezTo>
                  <a:pt x="47677" y="39443"/>
                  <a:pt x="48468" y="39315"/>
                  <a:pt x="49248" y="39117"/>
                </a:cubicBezTo>
                <a:lnTo>
                  <a:pt x="4924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12" name="Google Shape;112;p9"/>
          <p:cNvSpPr/>
          <p:nvPr/>
        </p:nvSpPr>
        <p:spPr>
          <a:xfrm>
            <a:off x="8560300" y="1342300"/>
            <a:ext cx="270900" cy="361200"/>
          </a:xfrm>
          <a:prstGeom prst="star4">
            <a:avLst>
              <a:gd name="adj" fmla="val 17224"/>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13" name="Google Shape;113;p9"/>
          <p:cNvSpPr/>
          <p:nvPr/>
        </p:nvSpPr>
        <p:spPr>
          <a:xfrm>
            <a:off x="8236892" y="585320"/>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14" name="Google Shape;114;p9"/>
          <p:cNvSpPr/>
          <p:nvPr/>
        </p:nvSpPr>
        <p:spPr>
          <a:xfrm>
            <a:off x="7980550" y="14234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15" name="Google Shape;115;p9"/>
          <p:cNvSpPr/>
          <p:nvPr/>
        </p:nvSpPr>
        <p:spPr>
          <a:xfrm>
            <a:off x="5829992" y="5807953"/>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16" name="Google Shape;116;p9"/>
          <p:cNvSpPr/>
          <p:nvPr/>
        </p:nvSpPr>
        <p:spPr>
          <a:xfrm>
            <a:off x="5355500" y="6327533"/>
            <a:ext cx="270900" cy="361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17" name="Google Shape;117;p9"/>
          <p:cNvSpPr/>
          <p:nvPr/>
        </p:nvSpPr>
        <p:spPr>
          <a:xfrm>
            <a:off x="5151625" y="57493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315315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18"/>
        <p:cNvGrpSpPr/>
        <p:nvPr/>
      </p:nvGrpSpPr>
      <p:grpSpPr>
        <a:xfrm>
          <a:off x="0" y="0"/>
          <a:ext cx="0" cy="0"/>
          <a:chOff x="0" y="0"/>
          <a:chExt cx="0" cy="0"/>
        </a:xfrm>
      </p:grpSpPr>
      <p:sp>
        <p:nvSpPr>
          <p:cNvPr id="119" name="Google Shape;119;p10"/>
          <p:cNvSpPr txBox="1">
            <a:spLocks noGrp="1"/>
          </p:cNvSpPr>
          <p:nvPr>
            <p:ph type="title"/>
          </p:nvPr>
        </p:nvSpPr>
        <p:spPr>
          <a:xfrm>
            <a:off x="720000" y="5310567"/>
            <a:ext cx="7704000" cy="834000"/>
          </a:xfrm>
          <a:prstGeom prst="rect">
            <a:avLst/>
          </a:prstGeom>
          <a:solidFill>
            <a:schemeClr val="dk2"/>
          </a:solidFill>
        </p:spPr>
        <p:txBody>
          <a:bodyPr spcFirstLastPara="1" wrap="square" lIns="91425" tIns="91425" rIns="91425" bIns="91425" anchor="ctr" anchorCtr="0">
            <a:noAutofit/>
          </a:bodyPr>
          <a:lstStyle>
            <a:lvl1pPr lvl="0" algn="ctr" rtl="0">
              <a:spcBef>
                <a:spcPts val="0"/>
              </a:spcBef>
              <a:spcAft>
                <a:spcPts val="0"/>
              </a:spcAft>
              <a:buSzPts val="3500"/>
              <a:buNone/>
              <a:defRPr sz="3000">
                <a:solidFill>
                  <a:schemeClr val="lt1"/>
                </a:solidFill>
                <a:cs typeface="B Titr" panose="00000700000000000000" pitchFamily="2" charset="-78"/>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r>
              <a:rPr lang="en-US"/>
              <a:t>Click to edit Master title style</a:t>
            </a:r>
            <a:endParaRPr dirty="0"/>
          </a:p>
        </p:txBody>
      </p:sp>
    </p:spTree>
    <p:extLst>
      <p:ext uri="{BB962C8B-B14F-4D97-AF65-F5344CB8AC3E}">
        <p14:creationId xmlns:p14="http://schemas.microsoft.com/office/powerpoint/2010/main" val="4152339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120"/>
        <p:cNvGrpSpPr/>
        <p:nvPr/>
      </p:nvGrpSpPr>
      <p:grpSpPr>
        <a:xfrm>
          <a:off x="0" y="0"/>
          <a:ext cx="0" cy="0"/>
          <a:chOff x="0" y="0"/>
          <a:chExt cx="0" cy="0"/>
        </a:xfrm>
      </p:grpSpPr>
      <p:sp>
        <p:nvSpPr>
          <p:cNvPr id="121" name="Google Shape;121;p11"/>
          <p:cNvSpPr txBox="1">
            <a:spLocks noGrp="1"/>
          </p:cNvSpPr>
          <p:nvPr>
            <p:ph type="title" hasCustomPrompt="1"/>
          </p:nvPr>
        </p:nvSpPr>
        <p:spPr>
          <a:xfrm>
            <a:off x="4081064" y="2053500"/>
            <a:ext cx="4347900" cy="2014800"/>
          </a:xfrm>
          <a:prstGeom prst="rect">
            <a:avLst/>
          </a:prstGeom>
          <a:solidFill>
            <a:schemeClr val="dk2"/>
          </a:solidFill>
        </p:spPr>
        <p:txBody>
          <a:bodyPr spcFirstLastPara="1" wrap="square" lIns="91425" tIns="91425" rIns="91425" bIns="91425" anchor="ctr" anchorCtr="0">
            <a:noAutofit/>
          </a:bodyPr>
          <a:lstStyle>
            <a:lvl1pPr lvl="0" algn="ctr">
              <a:spcBef>
                <a:spcPts val="0"/>
              </a:spcBef>
              <a:spcAft>
                <a:spcPts val="0"/>
              </a:spcAft>
              <a:buSzPts val="9600"/>
              <a:buNone/>
              <a:defRPr sz="9600">
                <a:solidFill>
                  <a:schemeClr val="lt1"/>
                </a:solidFill>
                <a:cs typeface="B Titr" panose="00000700000000000000" pitchFamily="2" charset="-78"/>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rPr dirty="0"/>
              <a:t>xx%</a:t>
            </a:r>
          </a:p>
        </p:txBody>
      </p:sp>
      <p:sp>
        <p:nvSpPr>
          <p:cNvPr id="122" name="Google Shape;122;p11"/>
          <p:cNvSpPr txBox="1">
            <a:spLocks noGrp="1"/>
          </p:cNvSpPr>
          <p:nvPr>
            <p:ph type="subTitle" idx="1"/>
          </p:nvPr>
        </p:nvSpPr>
        <p:spPr>
          <a:xfrm>
            <a:off x="4081000" y="4270567"/>
            <a:ext cx="4347900" cy="75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cs typeface="B Nazanin" panose="00000400000000000000" pitchFamily="2" charset="-78"/>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r>
              <a:rPr lang="en-US"/>
              <a:t>Click to edit Master subtitle style</a:t>
            </a:r>
            <a:endParaRPr dirty="0"/>
          </a:p>
        </p:txBody>
      </p:sp>
      <p:sp>
        <p:nvSpPr>
          <p:cNvPr id="123" name="Google Shape;123;p11"/>
          <p:cNvSpPr/>
          <p:nvPr/>
        </p:nvSpPr>
        <p:spPr>
          <a:xfrm rot="5400000" flipH="1">
            <a:off x="-1136502" y="3379465"/>
            <a:ext cx="4615020" cy="234202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4" name="Google Shape;124;p11"/>
          <p:cNvSpPr/>
          <p:nvPr/>
        </p:nvSpPr>
        <p:spPr>
          <a:xfrm rot="-5400000" flipH="1">
            <a:off x="5665473" y="1136498"/>
            <a:ext cx="4615020" cy="2342028"/>
          </a:xfrm>
          <a:custGeom>
            <a:avLst/>
            <a:gdLst/>
            <a:ahLst/>
            <a:cxnLst/>
            <a:rect l="l" t="t" r="r" b="b"/>
            <a:pathLst>
              <a:path w="49993" h="33826" extrusionOk="0">
                <a:moveTo>
                  <a:pt x="697" y="1"/>
                </a:moveTo>
                <a:cubicBezTo>
                  <a:pt x="464" y="1"/>
                  <a:pt x="232" y="8"/>
                  <a:pt x="0" y="24"/>
                </a:cubicBezTo>
                <a:lnTo>
                  <a:pt x="0" y="33825"/>
                </a:lnTo>
                <a:lnTo>
                  <a:pt x="49678" y="33825"/>
                </a:lnTo>
                <a:cubicBezTo>
                  <a:pt x="49992" y="29824"/>
                  <a:pt x="48759" y="25683"/>
                  <a:pt x="46119" y="22636"/>
                </a:cubicBezTo>
                <a:cubicBezTo>
                  <a:pt x="43268" y="19337"/>
                  <a:pt x="38898" y="17479"/>
                  <a:pt x="34551" y="17479"/>
                </a:cubicBezTo>
                <a:cubicBezTo>
                  <a:pt x="33027" y="17479"/>
                  <a:pt x="31507" y="17707"/>
                  <a:pt x="30056" y="18181"/>
                </a:cubicBezTo>
                <a:cubicBezTo>
                  <a:pt x="27613" y="18983"/>
                  <a:pt x="25415" y="20391"/>
                  <a:pt x="23019" y="21310"/>
                </a:cubicBezTo>
                <a:cubicBezTo>
                  <a:pt x="21714" y="21801"/>
                  <a:pt x="20291" y="22136"/>
                  <a:pt x="18905" y="22136"/>
                </a:cubicBezTo>
                <a:cubicBezTo>
                  <a:pt x="17732" y="22136"/>
                  <a:pt x="16586" y="21896"/>
                  <a:pt x="15563" y="21310"/>
                </a:cubicBezTo>
                <a:cubicBezTo>
                  <a:pt x="13097" y="19891"/>
                  <a:pt x="12039" y="16890"/>
                  <a:pt x="11631" y="14075"/>
                </a:cubicBezTo>
                <a:cubicBezTo>
                  <a:pt x="11213" y="11260"/>
                  <a:pt x="11236" y="8317"/>
                  <a:pt x="10073" y="5724"/>
                </a:cubicBezTo>
                <a:cubicBezTo>
                  <a:pt x="8493" y="2159"/>
                  <a:pt x="4555" y="1"/>
                  <a:pt x="6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5" name="Google Shape;125;p11"/>
          <p:cNvSpPr/>
          <p:nvPr/>
        </p:nvSpPr>
        <p:spPr>
          <a:xfrm>
            <a:off x="1128600" y="6052667"/>
            <a:ext cx="236400" cy="315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6" name="Google Shape;126;p11"/>
          <p:cNvSpPr/>
          <p:nvPr/>
        </p:nvSpPr>
        <p:spPr>
          <a:xfrm>
            <a:off x="231792" y="6249520"/>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7" name="Google Shape;127;p11"/>
          <p:cNvSpPr/>
          <p:nvPr/>
        </p:nvSpPr>
        <p:spPr>
          <a:xfrm>
            <a:off x="8826329" y="39808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8" name="Google Shape;128;p11"/>
          <p:cNvSpPr/>
          <p:nvPr/>
        </p:nvSpPr>
        <p:spPr>
          <a:xfrm>
            <a:off x="231800" y="53918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29" name="Google Shape;129;p11"/>
          <p:cNvSpPr/>
          <p:nvPr/>
        </p:nvSpPr>
        <p:spPr>
          <a:xfrm>
            <a:off x="7256904" y="3232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0" name="Google Shape;130;p11"/>
          <p:cNvSpPr/>
          <p:nvPr/>
        </p:nvSpPr>
        <p:spPr>
          <a:xfrm>
            <a:off x="8589925" y="398133"/>
            <a:ext cx="236400" cy="315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31" name="Google Shape;131;p11"/>
          <p:cNvSpPr/>
          <p:nvPr/>
        </p:nvSpPr>
        <p:spPr>
          <a:xfrm>
            <a:off x="8504425" y="13649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2838803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32"/>
        <p:cNvGrpSpPr/>
        <p:nvPr/>
      </p:nvGrpSpPr>
      <p:grpSpPr>
        <a:xfrm>
          <a:off x="0" y="0"/>
          <a:ext cx="0" cy="0"/>
          <a:chOff x="0" y="0"/>
          <a:chExt cx="0" cy="0"/>
        </a:xfrm>
      </p:grpSpPr>
    </p:spTree>
    <p:extLst>
      <p:ext uri="{BB962C8B-B14F-4D97-AF65-F5344CB8AC3E}">
        <p14:creationId xmlns:p14="http://schemas.microsoft.com/office/powerpoint/2010/main" val="362864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66"/>
        <p:cNvGrpSpPr/>
        <p:nvPr/>
      </p:nvGrpSpPr>
      <p:grpSpPr>
        <a:xfrm>
          <a:off x="0" y="0"/>
          <a:ext cx="0" cy="0"/>
          <a:chOff x="0" y="0"/>
          <a:chExt cx="0" cy="0"/>
        </a:xfrm>
      </p:grpSpPr>
      <p:sp>
        <p:nvSpPr>
          <p:cNvPr id="167" name="Google Shape;167;p14"/>
          <p:cNvSpPr txBox="1">
            <a:spLocks noGrp="1"/>
          </p:cNvSpPr>
          <p:nvPr>
            <p:ph type="title"/>
          </p:nvPr>
        </p:nvSpPr>
        <p:spPr>
          <a:xfrm>
            <a:off x="4133800" y="4106251"/>
            <a:ext cx="4287300" cy="709200"/>
          </a:xfrm>
          <a:prstGeom prst="rect">
            <a:avLst/>
          </a:prstGeom>
          <a:solidFill>
            <a:schemeClr val="dk2"/>
          </a:solidFill>
        </p:spPr>
        <p:txBody>
          <a:bodyPr spcFirstLastPara="1" wrap="square" lIns="91425" tIns="91425" rIns="91425" bIns="91425" anchor="ctr" anchorCtr="0">
            <a:noAutofit/>
          </a:bodyPr>
          <a:lstStyle>
            <a:lvl1pPr lvl="0" rtl="0">
              <a:spcBef>
                <a:spcPts val="0"/>
              </a:spcBef>
              <a:spcAft>
                <a:spcPts val="0"/>
              </a:spcAft>
              <a:buSzPts val="3000"/>
              <a:buNone/>
              <a:defRPr sz="2500">
                <a:solidFill>
                  <a:schemeClr val="lt1"/>
                </a:solidFill>
                <a:cs typeface="B Titr" panose="00000700000000000000" pitchFamily="2" charset="-78"/>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rPr lang="en-US"/>
              <a:t>Click to edit Master title style</a:t>
            </a:r>
            <a:endParaRPr dirty="0"/>
          </a:p>
        </p:txBody>
      </p:sp>
      <p:sp>
        <p:nvSpPr>
          <p:cNvPr id="168" name="Google Shape;168;p14"/>
          <p:cNvSpPr txBox="1">
            <a:spLocks noGrp="1"/>
          </p:cNvSpPr>
          <p:nvPr>
            <p:ph type="subTitle" idx="1"/>
          </p:nvPr>
        </p:nvSpPr>
        <p:spPr>
          <a:xfrm>
            <a:off x="4133800" y="1365584"/>
            <a:ext cx="4523700" cy="2520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500"/>
              <a:buNone/>
              <a:defRPr sz="2500">
                <a:cs typeface="B Nazanin" panose="00000400000000000000" pitchFamily="2" charset="-78"/>
              </a:defRPr>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r>
              <a:rPr lang="en-US"/>
              <a:t>Click to edit Master subtitle style</a:t>
            </a:r>
            <a:endParaRPr dirty="0"/>
          </a:p>
        </p:txBody>
      </p:sp>
      <p:sp>
        <p:nvSpPr>
          <p:cNvPr id="169" name="Google Shape;169;p14"/>
          <p:cNvSpPr/>
          <p:nvPr/>
        </p:nvSpPr>
        <p:spPr>
          <a:xfrm flipH="1">
            <a:off x="3" y="15"/>
            <a:ext cx="2645282" cy="2433949"/>
          </a:xfrm>
          <a:custGeom>
            <a:avLst/>
            <a:gdLst/>
            <a:ahLst/>
            <a:cxnLst/>
            <a:rect l="l" t="t" r="r" b="b"/>
            <a:pathLst>
              <a:path w="51575" h="35591" extrusionOk="0">
                <a:moveTo>
                  <a:pt x="36" y="1"/>
                </a:moveTo>
                <a:cubicBezTo>
                  <a:pt x="1" y="2560"/>
                  <a:pt x="826" y="5049"/>
                  <a:pt x="2362" y="7096"/>
                </a:cubicBezTo>
                <a:cubicBezTo>
                  <a:pt x="4487" y="9862"/>
                  <a:pt x="7953" y="11526"/>
                  <a:pt x="11428" y="11526"/>
                </a:cubicBezTo>
                <a:cubicBezTo>
                  <a:pt x="11795" y="11526"/>
                  <a:pt x="12162" y="11507"/>
                  <a:pt x="12528" y="11469"/>
                </a:cubicBezTo>
                <a:cubicBezTo>
                  <a:pt x="15664" y="11154"/>
                  <a:pt x="18919" y="9571"/>
                  <a:pt x="21913" y="9571"/>
                </a:cubicBezTo>
                <a:cubicBezTo>
                  <a:pt x="23005" y="9571"/>
                  <a:pt x="24062" y="9781"/>
                  <a:pt x="25066" y="10341"/>
                </a:cubicBezTo>
                <a:cubicBezTo>
                  <a:pt x="27544" y="11713"/>
                  <a:pt x="28579" y="14772"/>
                  <a:pt x="28812" y="17599"/>
                </a:cubicBezTo>
                <a:cubicBezTo>
                  <a:pt x="29056" y="20425"/>
                  <a:pt x="28742" y="23322"/>
                  <a:pt x="29475" y="26067"/>
                </a:cubicBezTo>
                <a:cubicBezTo>
                  <a:pt x="31035" y="31907"/>
                  <a:pt x="37307" y="35590"/>
                  <a:pt x="43365" y="35590"/>
                </a:cubicBezTo>
                <a:cubicBezTo>
                  <a:pt x="43628" y="35590"/>
                  <a:pt x="43891" y="35584"/>
                  <a:pt x="44154" y="35569"/>
                </a:cubicBezTo>
                <a:cubicBezTo>
                  <a:pt x="46736" y="35430"/>
                  <a:pt x="49225" y="34732"/>
                  <a:pt x="51563" y="33662"/>
                </a:cubicBezTo>
                <a:lnTo>
                  <a:pt x="515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0" name="Google Shape;170;p14"/>
          <p:cNvSpPr/>
          <p:nvPr/>
        </p:nvSpPr>
        <p:spPr>
          <a:xfrm rot="5400000">
            <a:off x="6467748" y="4142258"/>
            <a:ext cx="3527043" cy="1825462"/>
          </a:xfrm>
          <a:custGeom>
            <a:avLst/>
            <a:gdLst/>
            <a:ahLst/>
            <a:cxnLst/>
            <a:rect l="l" t="t" r="r" b="b"/>
            <a:pathLst>
              <a:path w="51575" h="35591" extrusionOk="0">
                <a:moveTo>
                  <a:pt x="36" y="1"/>
                </a:moveTo>
                <a:cubicBezTo>
                  <a:pt x="1" y="2560"/>
                  <a:pt x="826" y="5049"/>
                  <a:pt x="2362" y="7096"/>
                </a:cubicBezTo>
                <a:cubicBezTo>
                  <a:pt x="4487" y="9862"/>
                  <a:pt x="7953" y="11526"/>
                  <a:pt x="11428" y="11526"/>
                </a:cubicBezTo>
                <a:cubicBezTo>
                  <a:pt x="11795" y="11526"/>
                  <a:pt x="12162" y="11507"/>
                  <a:pt x="12528" y="11469"/>
                </a:cubicBezTo>
                <a:cubicBezTo>
                  <a:pt x="15664" y="11154"/>
                  <a:pt x="18919" y="9571"/>
                  <a:pt x="21913" y="9571"/>
                </a:cubicBezTo>
                <a:cubicBezTo>
                  <a:pt x="23005" y="9571"/>
                  <a:pt x="24062" y="9781"/>
                  <a:pt x="25066" y="10341"/>
                </a:cubicBezTo>
                <a:cubicBezTo>
                  <a:pt x="27544" y="11713"/>
                  <a:pt x="28579" y="14772"/>
                  <a:pt x="28812" y="17599"/>
                </a:cubicBezTo>
                <a:cubicBezTo>
                  <a:pt x="29056" y="20425"/>
                  <a:pt x="28742" y="23322"/>
                  <a:pt x="29475" y="26067"/>
                </a:cubicBezTo>
                <a:cubicBezTo>
                  <a:pt x="31035" y="31907"/>
                  <a:pt x="37307" y="35590"/>
                  <a:pt x="43365" y="35590"/>
                </a:cubicBezTo>
                <a:cubicBezTo>
                  <a:pt x="43628" y="35590"/>
                  <a:pt x="43891" y="35584"/>
                  <a:pt x="44154" y="35569"/>
                </a:cubicBezTo>
                <a:cubicBezTo>
                  <a:pt x="46736" y="35430"/>
                  <a:pt x="49225" y="34732"/>
                  <a:pt x="51563" y="33662"/>
                </a:cubicBezTo>
                <a:lnTo>
                  <a:pt x="5157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1" name="Google Shape;171;p14"/>
          <p:cNvSpPr/>
          <p:nvPr/>
        </p:nvSpPr>
        <p:spPr>
          <a:xfrm>
            <a:off x="390050" y="555733"/>
            <a:ext cx="236400" cy="315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2" name="Google Shape;172;p14"/>
          <p:cNvSpPr/>
          <p:nvPr/>
        </p:nvSpPr>
        <p:spPr>
          <a:xfrm>
            <a:off x="141867" y="1633553"/>
            <a:ext cx="192000" cy="256000"/>
          </a:xfrm>
          <a:prstGeom prst="star4">
            <a:avLst>
              <a:gd name="adj" fmla="val 172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3" name="Google Shape;173;p14"/>
          <p:cNvSpPr/>
          <p:nvPr/>
        </p:nvSpPr>
        <p:spPr>
          <a:xfrm>
            <a:off x="8826329" y="3980813"/>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4" name="Google Shape;174;p14"/>
          <p:cNvSpPr/>
          <p:nvPr/>
        </p:nvSpPr>
        <p:spPr>
          <a:xfrm>
            <a:off x="894125" y="1030833"/>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5" name="Google Shape;175;p14"/>
          <p:cNvSpPr/>
          <p:nvPr/>
        </p:nvSpPr>
        <p:spPr>
          <a:xfrm>
            <a:off x="7643700" y="6191600"/>
            <a:ext cx="236400" cy="315200"/>
          </a:xfrm>
          <a:prstGeom prst="star4">
            <a:avLst>
              <a:gd name="adj" fmla="val 172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6" name="Google Shape;176;p14"/>
          <p:cNvSpPr/>
          <p:nvPr/>
        </p:nvSpPr>
        <p:spPr>
          <a:xfrm>
            <a:off x="7880100" y="5649367"/>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7" name="Google Shape;177;p14"/>
          <p:cNvSpPr/>
          <p:nvPr/>
        </p:nvSpPr>
        <p:spPr>
          <a:xfrm>
            <a:off x="8275775" y="6292200"/>
            <a:ext cx="85500" cy="114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
        <p:nvSpPr>
          <p:cNvPr id="178" name="Google Shape;178;p14"/>
          <p:cNvSpPr/>
          <p:nvPr/>
        </p:nvSpPr>
        <p:spPr>
          <a:xfrm>
            <a:off x="1869429" y="261647"/>
            <a:ext cx="154500" cy="206000"/>
          </a:xfrm>
          <a:prstGeom prst="star4">
            <a:avLst>
              <a:gd name="adj" fmla="val 17224"/>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800"/>
          </a:p>
        </p:txBody>
      </p:sp>
    </p:spTree>
    <p:extLst>
      <p:ext uri="{BB962C8B-B14F-4D97-AF65-F5344CB8AC3E}">
        <p14:creationId xmlns:p14="http://schemas.microsoft.com/office/powerpoint/2010/main" val="3631877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Montserrat Alternates"/>
              <a:buNone/>
              <a:defRPr sz="3500" b="1">
                <a:solidFill>
                  <a:schemeClr val="dk1"/>
                </a:solidFill>
                <a:latin typeface="Montserrat Alternates"/>
                <a:ea typeface="Montserrat Alternates"/>
                <a:cs typeface="Montserrat Alternates"/>
                <a:sym typeface="Montserrat Alternates"/>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dirty="0"/>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Ubuntu"/>
              <a:buChar char="●"/>
              <a:defRPr>
                <a:solidFill>
                  <a:schemeClr val="dk1"/>
                </a:solidFill>
                <a:latin typeface="Ubuntu"/>
                <a:ea typeface="Ubuntu"/>
                <a:cs typeface="Ubuntu"/>
                <a:sym typeface="Ubuntu"/>
              </a:defRPr>
            </a:lvl1pPr>
            <a:lvl2pPr marL="914400" lvl="1" indent="-317500">
              <a:lnSpc>
                <a:spcPct val="115000"/>
              </a:lnSpc>
              <a:spcBef>
                <a:spcPts val="1600"/>
              </a:spcBef>
              <a:spcAft>
                <a:spcPts val="0"/>
              </a:spcAft>
              <a:buClr>
                <a:schemeClr val="dk1"/>
              </a:buClr>
              <a:buSzPts val="1400"/>
              <a:buFont typeface="Ubuntu"/>
              <a:buChar char="○"/>
              <a:defRPr>
                <a:solidFill>
                  <a:schemeClr val="dk1"/>
                </a:solidFill>
                <a:latin typeface="Ubuntu"/>
                <a:ea typeface="Ubuntu"/>
                <a:cs typeface="Ubuntu"/>
                <a:sym typeface="Ubuntu"/>
              </a:defRPr>
            </a:lvl2pPr>
            <a:lvl3pPr marL="1371600" lvl="2" indent="-317500">
              <a:lnSpc>
                <a:spcPct val="115000"/>
              </a:lnSpc>
              <a:spcBef>
                <a:spcPts val="1600"/>
              </a:spcBef>
              <a:spcAft>
                <a:spcPts val="0"/>
              </a:spcAft>
              <a:buClr>
                <a:schemeClr val="dk1"/>
              </a:buClr>
              <a:buSzPts val="1400"/>
              <a:buFont typeface="Ubuntu"/>
              <a:buChar char="■"/>
              <a:defRPr>
                <a:solidFill>
                  <a:schemeClr val="dk1"/>
                </a:solidFill>
                <a:latin typeface="Ubuntu"/>
                <a:ea typeface="Ubuntu"/>
                <a:cs typeface="Ubuntu"/>
                <a:sym typeface="Ubuntu"/>
              </a:defRPr>
            </a:lvl3pPr>
            <a:lvl4pPr marL="1828800" lvl="3" indent="-317500">
              <a:lnSpc>
                <a:spcPct val="115000"/>
              </a:lnSpc>
              <a:spcBef>
                <a:spcPts val="1600"/>
              </a:spcBef>
              <a:spcAft>
                <a:spcPts val="0"/>
              </a:spcAft>
              <a:buClr>
                <a:schemeClr val="dk1"/>
              </a:buClr>
              <a:buSzPts val="1400"/>
              <a:buFont typeface="Ubuntu"/>
              <a:buChar char="●"/>
              <a:defRPr>
                <a:solidFill>
                  <a:schemeClr val="dk1"/>
                </a:solidFill>
                <a:latin typeface="Ubuntu"/>
                <a:ea typeface="Ubuntu"/>
                <a:cs typeface="Ubuntu"/>
                <a:sym typeface="Ubuntu"/>
              </a:defRPr>
            </a:lvl4pPr>
            <a:lvl5pPr marL="2286000" lvl="4" indent="-317500">
              <a:lnSpc>
                <a:spcPct val="115000"/>
              </a:lnSpc>
              <a:spcBef>
                <a:spcPts val="1600"/>
              </a:spcBef>
              <a:spcAft>
                <a:spcPts val="0"/>
              </a:spcAft>
              <a:buClr>
                <a:schemeClr val="dk1"/>
              </a:buClr>
              <a:buSzPts val="1400"/>
              <a:buFont typeface="Ubuntu"/>
              <a:buChar char="○"/>
              <a:defRPr>
                <a:solidFill>
                  <a:schemeClr val="dk1"/>
                </a:solidFill>
                <a:latin typeface="Ubuntu"/>
                <a:ea typeface="Ubuntu"/>
                <a:cs typeface="Ubuntu"/>
                <a:sym typeface="Ubuntu"/>
              </a:defRPr>
            </a:lvl5pPr>
            <a:lvl6pPr marL="2743200" lvl="5" indent="-317500">
              <a:lnSpc>
                <a:spcPct val="115000"/>
              </a:lnSpc>
              <a:spcBef>
                <a:spcPts val="1600"/>
              </a:spcBef>
              <a:spcAft>
                <a:spcPts val="0"/>
              </a:spcAft>
              <a:buClr>
                <a:schemeClr val="dk1"/>
              </a:buClr>
              <a:buSzPts val="1400"/>
              <a:buFont typeface="Ubuntu"/>
              <a:buChar char="■"/>
              <a:defRPr>
                <a:solidFill>
                  <a:schemeClr val="dk1"/>
                </a:solidFill>
                <a:latin typeface="Ubuntu"/>
                <a:ea typeface="Ubuntu"/>
                <a:cs typeface="Ubuntu"/>
                <a:sym typeface="Ubuntu"/>
              </a:defRPr>
            </a:lvl6pPr>
            <a:lvl7pPr marL="3200400" lvl="6" indent="-317500">
              <a:lnSpc>
                <a:spcPct val="115000"/>
              </a:lnSpc>
              <a:spcBef>
                <a:spcPts val="1600"/>
              </a:spcBef>
              <a:spcAft>
                <a:spcPts val="0"/>
              </a:spcAft>
              <a:buClr>
                <a:schemeClr val="dk1"/>
              </a:buClr>
              <a:buSzPts val="1400"/>
              <a:buFont typeface="Ubuntu"/>
              <a:buChar char="●"/>
              <a:defRPr>
                <a:solidFill>
                  <a:schemeClr val="dk1"/>
                </a:solidFill>
                <a:latin typeface="Ubuntu"/>
                <a:ea typeface="Ubuntu"/>
                <a:cs typeface="Ubuntu"/>
                <a:sym typeface="Ubuntu"/>
              </a:defRPr>
            </a:lvl7pPr>
            <a:lvl8pPr marL="3657600" lvl="7" indent="-317500">
              <a:lnSpc>
                <a:spcPct val="115000"/>
              </a:lnSpc>
              <a:spcBef>
                <a:spcPts val="1600"/>
              </a:spcBef>
              <a:spcAft>
                <a:spcPts val="0"/>
              </a:spcAft>
              <a:buClr>
                <a:schemeClr val="dk1"/>
              </a:buClr>
              <a:buSzPts val="1400"/>
              <a:buFont typeface="Ubuntu"/>
              <a:buChar char="○"/>
              <a:defRPr>
                <a:solidFill>
                  <a:schemeClr val="dk1"/>
                </a:solidFill>
                <a:latin typeface="Ubuntu"/>
                <a:ea typeface="Ubuntu"/>
                <a:cs typeface="Ubuntu"/>
                <a:sym typeface="Ubuntu"/>
              </a:defRPr>
            </a:lvl8pPr>
            <a:lvl9pPr marL="4114800" lvl="8" indent="-317500">
              <a:lnSpc>
                <a:spcPct val="115000"/>
              </a:lnSpc>
              <a:spcBef>
                <a:spcPts val="1600"/>
              </a:spcBef>
              <a:spcAft>
                <a:spcPts val="1600"/>
              </a:spcAft>
              <a:buClr>
                <a:schemeClr val="dk1"/>
              </a:buClr>
              <a:buSzPts val="1400"/>
              <a:buFont typeface="Ubuntu"/>
              <a:buChar char="■"/>
              <a:defRPr>
                <a:solidFill>
                  <a:schemeClr val="dk1"/>
                </a:solidFill>
                <a:latin typeface="Ubuntu"/>
                <a:ea typeface="Ubuntu"/>
                <a:cs typeface="Ubuntu"/>
                <a:sym typeface="Ubuntu"/>
              </a:defRPr>
            </a:lvl9pPr>
          </a:lstStyle>
          <a:p>
            <a:endParaRPr dirty="0"/>
          </a:p>
        </p:txBody>
      </p:sp>
    </p:spTree>
    <p:extLst>
      <p:ext uri="{BB962C8B-B14F-4D97-AF65-F5344CB8AC3E}">
        <p14:creationId xmlns:p14="http://schemas.microsoft.com/office/powerpoint/2010/main" val="1530982097"/>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Lst>
  <p:txStyles>
    <p:titleStyle>
      <a:defPPr marR="0" lvl="0" algn="l" rtl="0">
        <a:lnSpc>
          <a:spcPct val="100000"/>
        </a:lnSpc>
        <a:spcBef>
          <a:spcPts val="0"/>
        </a:spcBef>
        <a:spcAft>
          <a:spcPts val="0"/>
        </a:spcAft>
      </a:defPPr>
      <a:lvl1pPr marR="0" lvl="0"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B Titr" panose="00000700000000000000" pitchFamily="2" charset="-78"/>
          <a:cs typeface="B Titr" panose="00000700000000000000" pitchFamily="2" charset="-78"/>
          <a:sym typeface="Arial"/>
        </a:defRPr>
      </a:lvl1pPr>
      <a:lvl2pPr marR="0" lvl="1"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B Nazanin" panose="00000400000000000000" pitchFamily="2" charset="-78"/>
          <a:cs typeface="B Nazanin" panose="00000400000000000000" pitchFamily="2" charset="-78"/>
          <a:sym typeface="Arial"/>
        </a:defRPr>
      </a:lvl1pPr>
      <a:lvl2pPr marR="0" lvl="1"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r" rtl="1"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450">
          <p15:clr>
            <a:srgbClr val="EA4335"/>
          </p15:clr>
        </p15:guide>
        <p15:guide id="2" orient="horz" pos="337">
          <p15:clr>
            <a:srgbClr val="EA4335"/>
          </p15:clr>
        </p15:guide>
        <p15:guide id="3" pos="5310">
          <p15:clr>
            <a:srgbClr val="EA4335"/>
          </p15:clr>
        </p15:guide>
        <p15:guide id="4" orient="horz" pos="2903">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25462" y="1226950"/>
            <a:ext cx="7493076" cy="2715129"/>
          </a:xfrm>
        </p:spPr>
        <p:txBody>
          <a:bodyPr>
            <a:normAutofit fontScale="90000"/>
          </a:bodyPr>
          <a:lstStyle/>
          <a:p>
            <a:pPr algn="ctr">
              <a:lnSpc>
                <a:spcPct val="100000"/>
              </a:lnSpc>
            </a:pPr>
            <a:r>
              <a:rPr lang="fa-IR" sz="5400" b="1" dirty="0">
                <a:solidFill>
                  <a:srgbClr val="192F59"/>
                </a:solidFill>
              </a:rPr>
              <a:t>نحوه مدیریت سلامت استخوان ها در خانم 58 ساله مبتلا به دیابت در درمانگاه پزشکی خانواده</a:t>
            </a:r>
            <a:endParaRPr sz="5400" b="1" dirty="0">
              <a:solidFill>
                <a:srgbClr val="192F59"/>
              </a:solidFill>
            </a:endParaRPr>
          </a:p>
        </p:txBody>
      </p:sp>
      <p:sp>
        <p:nvSpPr>
          <p:cNvPr id="3" name="Subtitle 2"/>
          <p:cNvSpPr>
            <a:spLocks noGrp="1"/>
          </p:cNvSpPr>
          <p:nvPr>
            <p:ph type="subTitle" idx="1"/>
          </p:nvPr>
        </p:nvSpPr>
        <p:spPr>
          <a:xfrm>
            <a:off x="906924" y="4140329"/>
            <a:ext cx="7543800" cy="1143000"/>
          </a:xfrm>
        </p:spPr>
        <p:txBody>
          <a:bodyPr>
            <a:noAutofit/>
          </a:bodyPr>
          <a:lstStyle/>
          <a:p>
            <a:pPr algn="r" rtl="1"/>
            <a:r>
              <a:rPr sz="2000" b="1" dirty="0" err="1"/>
              <a:t>ارائه</a:t>
            </a:r>
            <a:r>
              <a:rPr lang="fa-IR" sz="2000" b="1" dirty="0"/>
              <a:t> </a:t>
            </a:r>
            <a:r>
              <a:rPr sz="2000" b="1" dirty="0"/>
              <a:t>‌</a:t>
            </a:r>
            <a:r>
              <a:rPr sz="2000" b="1" dirty="0" err="1"/>
              <a:t>دهند</a:t>
            </a:r>
            <a:r>
              <a:rPr lang="fa-IR" sz="2000" b="1" dirty="0"/>
              <a:t>ه: امیرسامان نوشک (</a:t>
            </a:r>
            <a:r>
              <a:rPr sz="2000" b="1" dirty="0" err="1"/>
              <a:t>اینترن</a:t>
            </a:r>
            <a:r>
              <a:rPr sz="2000" b="1" dirty="0"/>
              <a:t> </a:t>
            </a:r>
            <a:r>
              <a:rPr sz="2000" b="1" dirty="0" err="1"/>
              <a:t>پزشکی</a:t>
            </a:r>
            <a:r>
              <a:rPr lang="fa-IR" sz="2000" b="1" dirty="0"/>
              <a:t> خانواده)</a:t>
            </a:r>
          </a:p>
          <a:p>
            <a:pPr algn="r" rtl="1"/>
            <a:r>
              <a:rPr lang="fa-IR" sz="2000" b="1" dirty="0"/>
              <a:t>استاد راهنما: خانم دکتر منصوری</a:t>
            </a:r>
          </a:p>
          <a:p>
            <a:pPr algn="r" rtl="1"/>
            <a:r>
              <a:rPr lang="fa-IR" sz="2000" b="1" dirty="0"/>
              <a:t>تاریخ ارائه: 1404/12/9</a:t>
            </a:r>
            <a:endParaRPr sz="2000" b="1" dirty="0"/>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4141081"/>
            <a:ext cx="1887289" cy="271691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sz="3200" b="1" dirty="0">
              <a:solidFill>
                <a:srgbClr val="192F59"/>
              </a:solidFill>
            </a:endParaRPr>
          </a:p>
        </p:txBody>
      </p:sp>
      <p:pic>
        <p:nvPicPr>
          <p:cNvPr id="7" name="Content Placeholder 6">
            <a:extLst>
              <a:ext uri="{FF2B5EF4-FFF2-40B4-BE49-F238E27FC236}">
                <a16:creationId xmlns:a16="http://schemas.microsoft.com/office/drawing/2014/main" id="{464B2AC2-F3A5-41D8-A09E-3C8738B1BB9B}"/>
              </a:ext>
            </a:extLst>
          </p:cNvPr>
          <p:cNvPicPr>
            <a:picLocks noGrp="1" noChangeAspect="1"/>
          </p:cNvPicPr>
          <p:nvPr>
            <p:ph idx="1"/>
          </p:nvPr>
        </p:nvPicPr>
        <p:blipFill rotWithShape="1">
          <a:blip r:embed="rId2" cstate="email">
            <a:extLst>
              <a:ext uri="{28A0092B-C50C-407E-A947-70E740481C1C}">
                <a14:useLocalDpi xmlns:a14="http://schemas.microsoft.com/office/drawing/2010/main"/>
              </a:ext>
            </a:extLst>
          </a:blip>
          <a:srcRect/>
          <a:stretch/>
        </p:blipFill>
        <p:spPr>
          <a:xfrm>
            <a:off x="1240278" y="593367"/>
            <a:ext cx="6979162" cy="7596819"/>
          </a:xfrm>
        </p:spPr>
      </p:pic>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357318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 y="1234800"/>
            <a:ext cx="8798559" cy="4017920"/>
          </a:xfrm>
        </p:spPr>
        <p:txBody>
          <a:bodyPr/>
          <a:lstStyle/>
          <a:p>
            <a:pPr algn="ctr" rtl="1">
              <a:lnSpc>
                <a:spcPct val="150000"/>
              </a:lnSpc>
            </a:pPr>
            <a:r>
              <a:rPr lang="fa-IR" sz="4000" dirty="0">
                <a:cs typeface="B Nazanin" panose="00000400000000000000" pitchFamily="2" charset="-78"/>
              </a:rPr>
              <a:t>ارزیابی سلامت استخوان در مبتلایان به دیابت</a:t>
            </a:r>
            <a:br>
              <a:rPr lang="fa-IR" sz="4400" dirty="0">
                <a:cs typeface="B Nazanin" panose="00000400000000000000" pitchFamily="2" charset="-78"/>
              </a:rPr>
            </a:br>
            <a:r>
              <a:rPr lang="fa-IR" sz="3600" b="0" dirty="0">
                <a:cs typeface="B Nazanin" panose="00000400000000000000" pitchFamily="2" charset="-78"/>
              </a:rPr>
              <a:t>بر اساس دستورالعمل </a:t>
            </a:r>
            <a:r>
              <a:rPr lang="en-US" sz="3600" b="0" dirty="0">
                <a:latin typeface="Calibri Light" panose="020F0302020204030204" pitchFamily="34" charset="0"/>
                <a:ea typeface="Calibri Light" panose="020F0302020204030204" pitchFamily="34" charset="0"/>
                <a:cs typeface="Calibri Light" panose="020F0302020204030204" pitchFamily="34" charset="0"/>
              </a:rPr>
              <a:t>ADA 2026</a:t>
            </a:r>
            <a:endParaRPr lang="fa-IR" sz="3600" b="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13475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en-US" sz="3200" b="1" dirty="0" err="1">
                <a:solidFill>
                  <a:srgbClr val="002060"/>
                </a:solidFill>
                <a:latin typeface="+mj-lt"/>
              </a:rPr>
              <a:t>Osteoprosis</a:t>
            </a:r>
            <a:endParaRPr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normAutofit/>
          </a:bodyPr>
          <a:lstStyle/>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WHO: </a:t>
            </a:r>
            <a:r>
              <a:rPr lang="en-US" sz="2400" b="1" dirty="0">
                <a:latin typeface="Calibri Light" panose="020F0302020204030204" pitchFamily="34" charset="0"/>
                <a:ea typeface="Calibri Light" panose="020F0302020204030204" pitchFamily="34" charset="0"/>
                <a:cs typeface="Calibri Light" panose="020F0302020204030204" pitchFamily="34" charset="0"/>
              </a:rPr>
              <a:t>T-Score ≤ - 2.5 SD</a:t>
            </a:r>
          </a:p>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Low-trauma fractures </a:t>
            </a:r>
            <a:r>
              <a:rPr lang="en-US" sz="2400" dirty="0">
                <a:latin typeface="Calibri Light" panose="020F0302020204030204" pitchFamily="34" charset="0"/>
                <a:ea typeface="Calibri Light" panose="020F0302020204030204" pitchFamily="34" charset="0"/>
                <a:cs typeface="Calibri Light" panose="020F0302020204030204" pitchFamily="34" charset="0"/>
              </a:rPr>
              <a:t>in hip</a:t>
            </a:r>
            <a:r>
              <a:rPr lang="en-US" sz="2400">
                <a:latin typeface="Calibri Light" panose="020F0302020204030204" pitchFamily="34" charset="0"/>
                <a:ea typeface="Calibri Light" panose="020F0302020204030204" pitchFamily="34" charset="0"/>
                <a:cs typeface="Calibri Light" panose="020F0302020204030204" pitchFamily="34" charset="0"/>
              </a:rPr>
              <a:t>, pelvis, vertebra </a:t>
            </a:r>
            <a:r>
              <a:rPr lang="en-US" sz="2400" dirty="0">
                <a:latin typeface="Calibri Light" panose="020F0302020204030204" pitchFamily="34" charset="0"/>
                <a:ea typeface="Calibri Light" panose="020F0302020204030204" pitchFamily="34" charset="0"/>
                <a:cs typeface="Calibri Light" panose="020F0302020204030204" pitchFamily="34" charset="0"/>
              </a:rPr>
              <a:t>or forearm in 65 y/o and older</a:t>
            </a:r>
            <a:endParaRPr lang="fa-IR"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513892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rgbClr val="002060"/>
                </a:solidFill>
                <a:latin typeface="+mj-lt"/>
              </a:rPr>
              <a:t>Importance of Bone Health in Diabetics</a:t>
            </a:r>
            <a:endParaRPr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lstStyle/>
          <a:p>
            <a:pPr algn="l" rtl="0">
              <a:buFont typeface="Arial" panose="020B0604020202020204" pitchFamily="34" charset="0"/>
              <a:buChar char="•"/>
            </a:pPr>
            <a:r>
              <a:rPr lang="en-US" sz="2400" b="1" dirty="0">
                <a:latin typeface="Calibri Light" panose="020F0302020204030204" pitchFamily="34" charset="0"/>
                <a:ea typeface="Calibri Light" panose="020F0302020204030204" pitchFamily="34" charset="0"/>
                <a:cs typeface="Calibri Light" panose="020F0302020204030204" pitchFamily="34" charset="0"/>
              </a:rPr>
              <a:t>34% increase in fracture risk </a:t>
            </a:r>
            <a:r>
              <a:rPr lang="en-US" sz="2400" dirty="0">
                <a:latin typeface="Calibri Light" panose="020F0302020204030204" pitchFamily="34" charset="0"/>
                <a:ea typeface="Calibri Light" panose="020F0302020204030204" pitchFamily="34" charset="0"/>
                <a:cs typeface="Calibri Light" panose="020F0302020204030204" pitchFamily="34" charset="0"/>
              </a:rPr>
              <a:t>compared with those w/o DM</a:t>
            </a:r>
          </a:p>
          <a:p>
            <a:pPr algn="l" rtl="0">
              <a:buFont typeface="Arial" panose="020B0604020202020204" pitchFamily="34" charset="0"/>
              <a:buChar char="•"/>
            </a:pPr>
            <a:r>
              <a:rPr lang="en-US" sz="2400" dirty="0">
                <a:latin typeface="Calibri Light" panose="020F0302020204030204" pitchFamily="34" charset="0"/>
                <a:ea typeface="Calibri Light" panose="020F0302020204030204" pitchFamily="34" charset="0"/>
                <a:cs typeface="Calibri Light" panose="020F0302020204030204" pitchFamily="34" charset="0"/>
              </a:rPr>
              <a:t>Higher </a:t>
            </a:r>
            <a:r>
              <a:rPr lang="en-US" sz="2400" b="1" dirty="0">
                <a:latin typeface="Calibri Light" panose="020F0302020204030204" pitchFamily="34" charset="0"/>
                <a:ea typeface="Calibri Light" panose="020F0302020204030204" pitchFamily="34" charset="0"/>
                <a:cs typeface="Calibri Light" panose="020F0302020204030204" pitchFamily="34" charset="0"/>
              </a:rPr>
              <a:t>mortality</a:t>
            </a:r>
            <a:r>
              <a:rPr lang="en-US" sz="2400" dirty="0">
                <a:latin typeface="Calibri Light" panose="020F0302020204030204" pitchFamily="34" charset="0"/>
                <a:ea typeface="Calibri Light" panose="020F0302020204030204" pitchFamily="34" charset="0"/>
                <a:cs typeface="Calibri Light" panose="020F0302020204030204" pitchFamily="34" charset="0"/>
              </a:rPr>
              <a:t> rate in the first after fracture</a:t>
            </a:r>
          </a:p>
          <a:p>
            <a:pPr algn="l" rtl="0">
              <a:buFont typeface="Arial" panose="020B0604020202020204" pitchFamily="34" charset="0"/>
              <a:buChar char="•"/>
            </a:pPr>
            <a:r>
              <a:rPr lang="en-US" sz="2400" b="1" dirty="0">
                <a:latin typeface="Calibri Light" panose="020F0302020204030204" pitchFamily="34" charset="0"/>
                <a:ea typeface="Calibri Light" panose="020F0302020204030204" pitchFamily="34" charset="0"/>
                <a:cs typeface="Calibri Light" panose="020F0302020204030204" pitchFamily="34" charset="0"/>
              </a:rPr>
              <a:t>Longer recovery </a:t>
            </a:r>
            <a:r>
              <a:rPr lang="en-US" sz="2400" dirty="0">
                <a:latin typeface="Calibri Light" panose="020F0302020204030204" pitchFamily="34" charset="0"/>
                <a:ea typeface="Calibri Light" panose="020F0302020204030204" pitchFamily="34" charset="0"/>
                <a:cs typeface="Calibri Light" panose="020F0302020204030204" pitchFamily="34" charset="0"/>
              </a:rPr>
              <a:t>and </a:t>
            </a:r>
            <a:r>
              <a:rPr lang="en-US" sz="2400" b="1" dirty="0">
                <a:latin typeface="Calibri Light" panose="020F0302020204030204" pitchFamily="34" charset="0"/>
                <a:ea typeface="Calibri Light" panose="020F0302020204030204" pitchFamily="34" charset="0"/>
                <a:cs typeface="Calibri Light" panose="020F0302020204030204" pitchFamily="34" charset="0"/>
              </a:rPr>
              <a:t>delayed healing </a:t>
            </a:r>
            <a:r>
              <a:rPr lang="en-US" sz="2400" dirty="0">
                <a:latin typeface="Calibri Light" panose="020F0302020204030204" pitchFamily="34" charset="0"/>
                <a:ea typeface="Calibri Light" panose="020F0302020204030204" pitchFamily="34" charset="0"/>
                <a:cs typeface="Calibri Light" panose="020F0302020204030204" pitchFamily="34" charset="0"/>
              </a:rPr>
              <a:t>process</a:t>
            </a:r>
          </a:p>
          <a:p>
            <a:pPr algn="l" rtl="0">
              <a:buFont typeface="Arial" panose="020B0604020202020204" pitchFamily="34" charset="0"/>
              <a:buChar char="•"/>
            </a:pPr>
            <a:r>
              <a:rPr lang="en-US" sz="2400" dirty="0">
                <a:latin typeface="Calibri Light" panose="020F0302020204030204" pitchFamily="34" charset="0"/>
                <a:ea typeface="Calibri Light" panose="020F0302020204030204" pitchFamily="34" charset="0"/>
                <a:cs typeface="Calibri Light" panose="020F0302020204030204" pitchFamily="34" charset="0"/>
              </a:rPr>
              <a:t>Low-trauma fractures </a:t>
            </a:r>
            <a:endParaRPr lang="fa-IR" sz="2400" dirty="0">
              <a:latin typeface="Calibri Light" panose="020F0302020204030204" pitchFamily="34" charset="0"/>
              <a:ea typeface="Calibri Light" panose="020F0302020204030204" pitchFamily="34" charset="0"/>
              <a:cs typeface="Calibri Light" panose="020F0302020204030204" pitchFamily="34" charset="0"/>
            </a:endParaRPr>
          </a:p>
          <a:p>
            <a:pPr marL="139700" indent="0" algn="r" rtl="1">
              <a:buNone/>
            </a:pPr>
            <a:endParaRPr lang="fa-IR" sz="2400" dirty="0"/>
          </a:p>
          <a:p>
            <a:pPr marL="0" indent="0" algn="r" rtl="1">
              <a:buNone/>
            </a:pPr>
            <a:endParaRPr lang="en-US" dirty="0"/>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4273747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rgbClr val="002060"/>
                </a:solidFill>
                <a:latin typeface="+mj-lt"/>
              </a:rPr>
              <a:t>DM type 1</a:t>
            </a: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normAutofit/>
          </a:bodyPr>
          <a:lstStyle/>
          <a:p>
            <a:pPr algn="l" rtl="0">
              <a:buFont typeface="Arial" panose="020B0604020202020204" pitchFamily="34" charset="0"/>
              <a:buChar char="•"/>
            </a:pPr>
            <a:r>
              <a:rPr lang="en-US" sz="2400" b="1" dirty="0">
                <a:latin typeface="Calibri Light" panose="020F0302020204030204" pitchFamily="34" charset="0"/>
                <a:ea typeface="Calibri Light" panose="020F0302020204030204" pitchFamily="34" charset="0"/>
                <a:cs typeface="Calibri Light" panose="020F0302020204030204" pitchFamily="34" charset="0"/>
              </a:rPr>
              <a:t>Hip fractures</a:t>
            </a:r>
            <a:r>
              <a:rPr lang="en-US" sz="2400" dirty="0">
                <a:latin typeface="Calibri Light" panose="020F0302020204030204" pitchFamily="34" charset="0"/>
                <a:ea typeface="Calibri Light" panose="020F0302020204030204" pitchFamily="34" charset="0"/>
                <a:cs typeface="Calibri Light" panose="020F0302020204030204" pitchFamily="34" charset="0"/>
              </a:rPr>
              <a:t>: 4.35x increased risk</a:t>
            </a:r>
          </a:p>
          <a:p>
            <a:pPr algn="l" rtl="0">
              <a:buFont typeface="Arial" panose="020B0604020202020204" pitchFamily="34" charset="0"/>
              <a:buChar char="•"/>
            </a:pPr>
            <a:r>
              <a:rPr lang="en-US" sz="2400" b="1" dirty="0">
                <a:latin typeface="Calibri Light" panose="020F0302020204030204" pitchFamily="34" charset="0"/>
                <a:ea typeface="Calibri Light" panose="020F0302020204030204" pitchFamily="34" charset="0"/>
                <a:cs typeface="Calibri Light" panose="020F0302020204030204" pitchFamily="34" charset="0"/>
              </a:rPr>
              <a:t>Upper limb</a:t>
            </a:r>
            <a:r>
              <a:rPr lang="en-US" sz="2400" dirty="0">
                <a:latin typeface="Calibri Light" panose="020F0302020204030204" pitchFamily="34" charset="0"/>
                <a:ea typeface="Calibri Light" panose="020F0302020204030204" pitchFamily="34" charset="0"/>
                <a:cs typeface="Calibri Light" panose="020F0302020204030204" pitchFamily="34" charset="0"/>
              </a:rPr>
              <a:t>: 1.83x, </a:t>
            </a:r>
            <a:r>
              <a:rPr lang="en-US" sz="2400" b="1" dirty="0">
                <a:latin typeface="Calibri Light" panose="020F0302020204030204" pitchFamily="34" charset="0"/>
                <a:ea typeface="Calibri Light" panose="020F0302020204030204" pitchFamily="34" charset="0"/>
                <a:cs typeface="Calibri Light" panose="020F0302020204030204" pitchFamily="34" charset="0"/>
              </a:rPr>
              <a:t>Ankle</a:t>
            </a:r>
            <a:r>
              <a:rPr lang="en-US" sz="2400" dirty="0">
                <a:latin typeface="Calibri Light" panose="020F0302020204030204" pitchFamily="34" charset="0"/>
                <a:ea typeface="Calibri Light" panose="020F0302020204030204" pitchFamily="34" charset="0"/>
                <a:cs typeface="Calibri Light" panose="020F0302020204030204" pitchFamily="34" charset="0"/>
              </a:rPr>
              <a:t>: 1.97x</a:t>
            </a:r>
          </a:p>
          <a:p>
            <a:pPr algn="l" rtl="0">
              <a:buFont typeface="Arial" panose="020B0604020202020204" pitchFamily="34" charset="0"/>
              <a:buChar char="•"/>
            </a:pPr>
            <a:r>
              <a:rPr lang="en-US" sz="2400" dirty="0">
                <a:latin typeface="Calibri Light" panose="020F0302020204030204" pitchFamily="34" charset="0"/>
                <a:ea typeface="Calibri Light" panose="020F0302020204030204" pitchFamily="34" charset="0"/>
                <a:cs typeface="Calibri Light" panose="020F0302020204030204" pitchFamily="34" charset="0"/>
              </a:rPr>
              <a:t>Fractures occur </a:t>
            </a:r>
            <a:r>
              <a:rPr lang="en-US" sz="2400" b="1" dirty="0">
                <a:latin typeface="Calibri Light" panose="020F0302020204030204" pitchFamily="34" charset="0"/>
                <a:ea typeface="Calibri Light" panose="020F0302020204030204" pitchFamily="34" charset="0"/>
                <a:cs typeface="Calibri Light" panose="020F0302020204030204" pitchFamily="34" charset="0"/>
              </a:rPr>
              <a:t>10–15 years earlier </a:t>
            </a:r>
            <a:r>
              <a:rPr lang="en-US" sz="2400" dirty="0">
                <a:latin typeface="Calibri Light" panose="020F0302020204030204" pitchFamily="34" charset="0"/>
                <a:ea typeface="Calibri Light" panose="020F0302020204030204" pitchFamily="34" charset="0"/>
                <a:cs typeface="Calibri Light" panose="020F0302020204030204" pitchFamily="34" charset="0"/>
              </a:rPr>
              <a:t>than general population</a:t>
            </a:r>
          </a:p>
          <a:p>
            <a:pPr marL="139700" indent="0" algn="l" rtl="0">
              <a:buNone/>
            </a:pP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a:p>
            <a:pPr marL="139700" indent="0" algn="l" rtl="0">
              <a:buNone/>
            </a:pPr>
            <a:r>
              <a:rPr lang="en-US" sz="2400" b="1" dirty="0">
                <a:latin typeface="Calibri Light" panose="020F0302020204030204" pitchFamily="34" charset="0"/>
                <a:ea typeface="Calibri Light" panose="020F0302020204030204" pitchFamily="34" charset="0"/>
                <a:cs typeface="Calibri Light" panose="020F0302020204030204" pitchFamily="34" charset="0"/>
              </a:rPr>
              <a:t>Risk factors:</a:t>
            </a:r>
          </a:p>
          <a:p>
            <a:pPr algn="l" rtl="0">
              <a:buFont typeface="Arial" panose="020B0604020202020204" pitchFamily="34" charset="0"/>
              <a:buChar char="•"/>
            </a:pPr>
            <a:r>
              <a:rPr lang="en-US" sz="2400" dirty="0">
                <a:latin typeface="Calibri Light" panose="020F0302020204030204" pitchFamily="34" charset="0"/>
                <a:ea typeface="Calibri Light" panose="020F0302020204030204" pitchFamily="34" charset="0"/>
                <a:cs typeface="Calibri Light" panose="020F0302020204030204" pitchFamily="34" charset="0"/>
              </a:rPr>
              <a:t>A1C &gt;7.9% (RR 3.57)</a:t>
            </a:r>
          </a:p>
          <a:p>
            <a:pPr algn="l" rtl="0">
              <a:buFont typeface="Arial" panose="020B0604020202020204" pitchFamily="34" charset="0"/>
              <a:buChar char="•"/>
            </a:pPr>
            <a:r>
              <a:rPr lang="en-US" sz="2400" dirty="0">
                <a:latin typeface="Calibri Light" panose="020F0302020204030204" pitchFamily="34" charset="0"/>
                <a:ea typeface="Calibri Light" panose="020F0302020204030204" pitchFamily="34" charset="0"/>
                <a:cs typeface="Calibri Light" panose="020F0302020204030204" pitchFamily="34" charset="0"/>
              </a:rPr>
              <a:t>Duration &gt;26 years (RR 7.6)</a:t>
            </a:r>
          </a:p>
          <a:p>
            <a:pPr algn="l" rtl="0">
              <a:buFont typeface="Arial" panose="020B0604020202020204" pitchFamily="34" charset="0"/>
              <a:buChar char="•"/>
            </a:pPr>
            <a:r>
              <a:rPr lang="en-US" sz="2400" dirty="0">
                <a:latin typeface="Calibri Light" panose="020F0302020204030204" pitchFamily="34" charset="0"/>
                <a:ea typeface="Calibri Light" panose="020F0302020204030204" pitchFamily="34" charset="0"/>
                <a:cs typeface="Calibri Light" panose="020F0302020204030204" pitchFamily="34" charset="0"/>
              </a:rPr>
              <a:t>Family history of fractures (RR 2.64)</a:t>
            </a:r>
          </a:p>
          <a:p>
            <a:pPr algn="l" rtl="0">
              <a:buFont typeface="Arial" panose="020B0604020202020204" pitchFamily="34" charset="0"/>
              <a:buChar char="•"/>
            </a:pPr>
            <a:r>
              <a:rPr lang="en-US" sz="2400" dirty="0">
                <a:latin typeface="Calibri Light" panose="020F0302020204030204" pitchFamily="34" charset="0"/>
                <a:ea typeface="Calibri Light" panose="020F0302020204030204" pitchFamily="34" charset="0"/>
                <a:cs typeface="Calibri Light" panose="020F0302020204030204" pitchFamily="34" charset="0"/>
              </a:rPr>
              <a:t>Microvascular complications, neuropathy</a:t>
            </a: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76778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sz="3200" b="1" dirty="0">
                <a:solidFill>
                  <a:srgbClr val="002060"/>
                </a:solidFill>
                <a:latin typeface="+mj-lt"/>
              </a:rPr>
              <a:t>DM type 2; The BMD Paradox</a:t>
            </a: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lstStyle/>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The Paradox</a:t>
            </a:r>
            <a:r>
              <a:rPr lang="en-US" sz="2400" dirty="0">
                <a:latin typeface="Calibri Light" panose="020F0302020204030204" pitchFamily="34" charset="0"/>
                <a:ea typeface="Calibri Light" panose="020F0302020204030204" pitchFamily="34" charset="0"/>
                <a:cs typeface="Calibri Light" panose="020F0302020204030204" pitchFamily="34" charset="0"/>
              </a:rPr>
              <a:t>: </a:t>
            </a:r>
            <a:r>
              <a:rPr lang="en-US" sz="2400" b="1" dirty="0">
                <a:latin typeface="Calibri Light" panose="020F0302020204030204" pitchFamily="34" charset="0"/>
                <a:ea typeface="Calibri Light" panose="020F0302020204030204" pitchFamily="34" charset="0"/>
                <a:cs typeface="Calibri Light" panose="020F0302020204030204" pitchFamily="34" charset="0"/>
              </a:rPr>
              <a:t>Normal-to-high BMD </a:t>
            </a:r>
            <a:r>
              <a:rPr lang="en-US" sz="2400" dirty="0">
                <a:latin typeface="Calibri Light" panose="020F0302020204030204" pitchFamily="34" charset="0"/>
                <a:ea typeface="Calibri Light" panose="020F0302020204030204" pitchFamily="34" charset="0"/>
                <a:cs typeface="Calibri Light" panose="020F0302020204030204" pitchFamily="34" charset="0"/>
              </a:rPr>
              <a:t>but accelerated bone loss</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Hip</a:t>
            </a:r>
            <a:r>
              <a:rPr lang="en-US" sz="2400" dirty="0">
                <a:latin typeface="Calibri Light" panose="020F0302020204030204" pitchFamily="34" charset="0"/>
                <a:ea typeface="Calibri Light" panose="020F0302020204030204" pitchFamily="34" charset="0"/>
                <a:cs typeface="Calibri Light" panose="020F0302020204030204" pitchFamily="34" charset="0"/>
              </a:rPr>
              <a:t> fracture risk: 1.79x increased</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Lifetime risk</a:t>
            </a:r>
            <a:r>
              <a:rPr lang="en-US" sz="2400" dirty="0">
                <a:latin typeface="Calibri Light" panose="020F0302020204030204" pitchFamily="34" charset="0"/>
                <a:ea typeface="Calibri Light" panose="020F0302020204030204" pitchFamily="34" charset="0"/>
                <a:cs typeface="Calibri Light" panose="020F0302020204030204" pitchFamily="34" charset="0"/>
              </a:rPr>
              <a:t>: 40–70% higher</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Vertebral</a:t>
            </a:r>
            <a:r>
              <a:rPr lang="en-US" sz="2400" dirty="0">
                <a:latin typeface="Calibri Light" panose="020F0302020204030204" pitchFamily="34" charset="0"/>
                <a:ea typeface="Calibri Light" panose="020F0302020204030204" pitchFamily="34" charset="0"/>
                <a:cs typeface="Calibri Light" panose="020F0302020204030204" pitchFamily="34" charset="0"/>
              </a:rPr>
              <a:t> fractures: 35% higher incidence</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Mortality after vertebral fracture</a:t>
            </a:r>
            <a:r>
              <a:rPr lang="en-US" sz="2400" dirty="0">
                <a:latin typeface="Calibri Light" panose="020F0302020204030204" pitchFamily="34" charset="0"/>
                <a:ea typeface="Calibri Light" panose="020F0302020204030204" pitchFamily="34" charset="0"/>
                <a:cs typeface="Calibri Light" panose="020F0302020204030204" pitchFamily="34" charset="0"/>
              </a:rPr>
              <a:t>: HR 2.11</a:t>
            </a: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764909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sz="3200" dirty="0">
                <a:solidFill>
                  <a:srgbClr val="002060"/>
                </a:solidFill>
                <a:latin typeface="+mj-lt"/>
              </a:rPr>
              <a:t>Glycemic Control and Fracture Risk</a:t>
            </a:r>
            <a:endParaRPr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normAutofit/>
          </a:bodyPr>
          <a:lstStyle/>
          <a:p>
            <a:pPr algn="l" rtl="0">
              <a:buFont typeface="Arial" panose="020B0604020202020204" pitchFamily="34" charset="0"/>
              <a:buChar char="•"/>
            </a:pPr>
            <a:r>
              <a:rPr lang="en-US" sz="2400" b="1" dirty="0">
                <a:latin typeface="Calibri Light" panose="020F0302020204030204" pitchFamily="34" charset="0"/>
                <a:ea typeface="Calibri Light" panose="020F0302020204030204" pitchFamily="34" charset="0"/>
                <a:cs typeface="Calibri Light" panose="020F0302020204030204" pitchFamily="34" charset="0"/>
              </a:rPr>
              <a:t>Per 1% A1C increase</a:t>
            </a:r>
            <a:r>
              <a:rPr lang="en-US" sz="2400" dirty="0">
                <a:latin typeface="Calibri Light" panose="020F0302020204030204" pitchFamily="34" charset="0"/>
                <a:ea typeface="Calibri Light" panose="020F0302020204030204" pitchFamily="34" charset="0"/>
                <a:cs typeface="Calibri Light" panose="020F0302020204030204" pitchFamily="34" charset="0"/>
              </a:rPr>
              <a:t>: 8% higher fracture risk (RR 1.08)</a:t>
            </a:r>
          </a:p>
          <a:p>
            <a:pPr algn="l" rtl="0">
              <a:buFont typeface="Arial" panose="020B0604020202020204" pitchFamily="34" charset="0"/>
              <a:buChar char="•"/>
            </a:pPr>
            <a:r>
              <a:rPr lang="en-US" sz="2400" b="1" dirty="0">
                <a:latin typeface="Calibri Light" panose="020F0302020204030204" pitchFamily="34" charset="0"/>
                <a:ea typeface="Calibri Light" panose="020F0302020204030204" pitchFamily="34" charset="0"/>
                <a:cs typeface="Calibri Light" panose="020F0302020204030204" pitchFamily="34" charset="0"/>
              </a:rPr>
              <a:t>A1C &gt;9% over 2 years</a:t>
            </a:r>
            <a:r>
              <a:rPr lang="en-US" sz="2400" dirty="0">
                <a:latin typeface="Calibri Light" panose="020F0302020204030204" pitchFamily="34" charset="0"/>
                <a:ea typeface="Calibri Light" panose="020F0302020204030204" pitchFamily="34" charset="0"/>
                <a:cs typeface="Calibri Light" panose="020F0302020204030204" pitchFamily="34" charset="0"/>
              </a:rPr>
              <a:t>: 29% increased risk</a:t>
            </a:r>
          </a:p>
          <a:p>
            <a:pPr algn="l" rtl="0">
              <a:buFont typeface="Arial" panose="020B0604020202020204" pitchFamily="34" charset="0"/>
              <a:buChar char="•"/>
            </a:pPr>
            <a:r>
              <a:rPr lang="en-US" sz="2400" b="1" dirty="0">
                <a:latin typeface="Calibri Light" panose="020F0302020204030204" pitchFamily="34" charset="0"/>
                <a:ea typeface="Calibri Light" panose="020F0302020204030204" pitchFamily="34" charset="0"/>
                <a:cs typeface="Calibri Light" panose="020F0302020204030204" pitchFamily="34" charset="0"/>
              </a:rPr>
              <a:t>Hypoglycemia</a:t>
            </a:r>
            <a:r>
              <a:rPr lang="en-US" sz="2400" dirty="0">
                <a:latin typeface="Calibri Light" panose="020F0302020204030204" pitchFamily="34" charset="0"/>
                <a:ea typeface="Calibri Light" panose="020F0302020204030204" pitchFamily="34" charset="0"/>
                <a:cs typeface="Calibri Light" panose="020F0302020204030204" pitchFamily="34" charset="0"/>
              </a:rPr>
              <a:t>: RR 1.52 for fractures</a:t>
            </a:r>
          </a:p>
          <a:p>
            <a:pPr algn="l" rtl="0">
              <a:buFont typeface="Arial" panose="020B0604020202020204" pitchFamily="34" charset="0"/>
              <a:buChar char="•"/>
            </a:pPr>
            <a:r>
              <a:rPr lang="en-US" sz="2400" dirty="0">
                <a:latin typeface="Calibri Light" panose="020F0302020204030204" pitchFamily="34" charset="0"/>
                <a:ea typeface="Calibri Light" panose="020F0302020204030204" pitchFamily="34" charset="0"/>
                <a:cs typeface="Calibri Light" panose="020F0302020204030204" pitchFamily="34" charset="0"/>
              </a:rPr>
              <a:t>Severe hypoglycemia: HR 2.24 in Japanese study</a:t>
            </a:r>
          </a:p>
          <a:p>
            <a:pPr algn="l" rtl="0">
              <a:buFont typeface="Arial" panose="020B0604020202020204" pitchFamily="34" charset="0"/>
              <a:buChar char="•"/>
            </a:pPr>
            <a:r>
              <a:rPr lang="en-US" sz="2400" b="1" dirty="0">
                <a:latin typeface="Calibri Light" panose="020F0302020204030204" pitchFamily="34" charset="0"/>
                <a:ea typeface="Calibri Light" panose="020F0302020204030204" pitchFamily="34" charset="0"/>
                <a:cs typeface="Calibri Light" panose="020F0302020204030204" pitchFamily="34" charset="0"/>
              </a:rPr>
              <a:t>Duration matters</a:t>
            </a:r>
            <a:r>
              <a:rPr lang="en-US" sz="2400" dirty="0">
                <a:latin typeface="Calibri Light" panose="020F0302020204030204" pitchFamily="34" charset="0"/>
                <a:ea typeface="Calibri Light" panose="020F0302020204030204" pitchFamily="34" charset="0"/>
                <a:cs typeface="Calibri Light" panose="020F0302020204030204" pitchFamily="34" charset="0"/>
              </a:rPr>
              <a:t>: &gt;10 years T2D = significantly higher risk</a:t>
            </a: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449516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sz="3200" dirty="0">
                <a:solidFill>
                  <a:srgbClr val="002060"/>
                </a:solidFill>
                <a:latin typeface="+mj-lt"/>
              </a:rPr>
              <a:t>Pathophysiology</a:t>
            </a:r>
            <a:endParaRPr lang="en-US"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normAutofit/>
          </a:bodyPr>
          <a:lstStyle/>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Advanced glycation </a:t>
            </a:r>
            <a:r>
              <a:rPr lang="en-US" sz="2400" b="1" dirty="0">
                <a:latin typeface="Calibri Light" panose="020F0302020204030204" pitchFamily="34" charset="0"/>
                <a:ea typeface="Calibri Light" panose="020F0302020204030204" pitchFamily="34" charset="0"/>
                <a:cs typeface="Calibri Light" panose="020F0302020204030204" pitchFamily="34" charset="0"/>
              </a:rPr>
              <a:t>end products </a:t>
            </a:r>
            <a:r>
              <a:rPr lang="en-US" sz="2400" dirty="0">
                <a:latin typeface="Calibri Light" panose="020F0302020204030204" pitchFamily="34" charset="0"/>
                <a:ea typeface="Calibri Light" panose="020F0302020204030204" pitchFamily="34" charset="0"/>
                <a:cs typeface="Calibri Light" panose="020F0302020204030204" pitchFamily="34" charset="0"/>
              </a:rPr>
              <a:t>(AGEs) in bone matrix</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Microvascular</a:t>
            </a:r>
            <a:r>
              <a:rPr lang="en-US" sz="2400" dirty="0">
                <a:latin typeface="Calibri Light" panose="020F0302020204030204" pitchFamily="34" charset="0"/>
                <a:ea typeface="Calibri Light" panose="020F0302020204030204" pitchFamily="34" charset="0"/>
                <a:cs typeface="Calibri Light" panose="020F0302020204030204" pitchFamily="34" charset="0"/>
              </a:rPr>
              <a:t> damage</a:t>
            </a:r>
          </a:p>
          <a:p>
            <a:pPr algn="l" rtl="0"/>
            <a:r>
              <a:rPr lang="en-US" sz="2400" b="1" dirty="0" err="1">
                <a:latin typeface="Calibri Light" panose="020F0302020204030204" pitchFamily="34" charset="0"/>
                <a:ea typeface="Calibri Light" panose="020F0302020204030204" pitchFamily="34" charset="0"/>
                <a:cs typeface="Calibri Light" panose="020F0302020204030204" pitchFamily="34" charset="0"/>
              </a:rPr>
              <a:t>Proinflammatory</a:t>
            </a:r>
            <a:r>
              <a:rPr lang="en-US" sz="2400" dirty="0">
                <a:latin typeface="Calibri Light" panose="020F0302020204030204" pitchFamily="34" charset="0"/>
                <a:ea typeface="Calibri Light" panose="020F0302020204030204" pitchFamily="34" charset="0"/>
                <a:cs typeface="Calibri Light" panose="020F0302020204030204" pitchFamily="34" charset="0"/>
              </a:rPr>
              <a:t> state</a:t>
            </a: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Impaired bone cell activity</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Poor </a:t>
            </a:r>
            <a:r>
              <a:rPr lang="en-US" sz="2400" b="1" dirty="0" err="1">
                <a:latin typeface="Calibri Light" panose="020F0302020204030204" pitchFamily="34" charset="0"/>
                <a:ea typeface="Calibri Light" panose="020F0302020204030204" pitchFamily="34" charset="0"/>
                <a:cs typeface="Calibri Light" panose="020F0302020204030204" pitchFamily="34" charset="0"/>
              </a:rPr>
              <a:t>microdamage</a:t>
            </a:r>
            <a:r>
              <a:rPr lang="en-US" sz="2400" b="1" dirty="0">
                <a:latin typeface="Calibri Light" panose="020F0302020204030204" pitchFamily="34" charset="0"/>
                <a:ea typeface="Calibri Light" panose="020F0302020204030204" pitchFamily="34" charset="0"/>
                <a:cs typeface="Calibri Light" panose="020F0302020204030204" pitchFamily="34" charset="0"/>
              </a:rPr>
              <a:t> repair</a:t>
            </a: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Contributing factors: CVD, nephropathy, neuropathy, falls, </a:t>
            </a:r>
            <a:r>
              <a:rPr lang="en-US" sz="2400" dirty="0" err="1">
                <a:latin typeface="Calibri Light" panose="020F0302020204030204" pitchFamily="34" charset="0"/>
                <a:ea typeface="Calibri Light" panose="020F0302020204030204" pitchFamily="34" charset="0"/>
                <a:cs typeface="Calibri Light" panose="020F0302020204030204" pitchFamily="34" charset="0"/>
              </a:rPr>
              <a:t>sarcopenia</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63352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sz="3200" dirty="0">
                <a:solidFill>
                  <a:srgbClr val="002060"/>
                </a:solidFill>
                <a:latin typeface="+mj-lt"/>
              </a:rPr>
              <a:t>Screening Challenges in Type 2 Diabetes</a:t>
            </a:r>
            <a:endParaRPr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normAutofit/>
          </a:bodyPr>
          <a:lstStyle/>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T2D patients have 5–10% </a:t>
            </a:r>
            <a:r>
              <a:rPr lang="en-US" sz="2400" b="1" dirty="0">
                <a:latin typeface="Calibri Light" panose="020F0302020204030204" pitchFamily="34" charset="0"/>
                <a:ea typeface="Calibri Light" panose="020F0302020204030204" pitchFamily="34" charset="0"/>
                <a:cs typeface="Calibri Light" panose="020F0302020204030204" pitchFamily="34" charset="0"/>
              </a:rPr>
              <a:t>higher BMD but weaker bone</a:t>
            </a:r>
          </a:p>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Fracture risk higher for any given T-score</a:t>
            </a:r>
          </a:p>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Proposed T-score adjustment: </a:t>
            </a:r>
            <a:r>
              <a:rPr lang="en-US" sz="2400" b="1" dirty="0">
                <a:latin typeface="Calibri Light" panose="020F0302020204030204" pitchFamily="34" charset="0"/>
                <a:ea typeface="Calibri Light" panose="020F0302020204030204" pitchFamily="34" charset="0"/>
                <a:cs typeface="Calibri Light" panose="020F0302020204030204" pitchFamily="34" charset="0"/>
              </a:rPr>
              <a:t>−0.5</a:t>
            </a:r>
          </a:p>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Example: T-score ≤−2.0 in diabetes = −2.5 in non-diabetes</a:t>
            </a: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391025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en-US" sz="3200" dirty="0">
                <a:solidFill>
                  <a:srgbClr val="002060"/>
                </a:solidFill>
                <a:latin typeface="+mj-lt"/>
              </a:rPr>
              <a:t>The FRAX Problem in Diabetes</a:t>
            </a:r>
            <a:endParaRPr lang="en-US"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normAutofit/>
          </a:bodyPr>
          <a:lstStyle/>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a computer-based algorithm that calculates the </a:t>
            </a:r>
            <a:r>
              <a:rPr lang="en-US" sz="2400" b="1" dirty="0">
                <a:latin typeface="Calibri Light" panose="020F0302020204030204" pitchFamily="34" charset="0"/>
                <a:ea typeface="Calibri Light" panose="020F0302020204030204" pitchFamily="34" charset="0"/>
                <a:cs typeface="Calibri Light" panose="020F0302020204030204" pitchFamily="34" charset="0"/>
              </a:rPr>
              <a:t>10-year probability of a major osteoporotic fracture and a hip fracture</a:t>
            </a:r>
          </a:p>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FRAX does NOT include diabetes as a risk factor</a:t>
            </a:r>
          </a:p>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Result: Systematic underestimation of fracture risk</a:t>
            </a:r>
          </a:p>
          <a:p>
            <a:pPr marL="0" indent="0" algn="l" rtl="0">
              <a:buNone/>
            </a:pPr>
            <a:r>
              <a:rPr lang="en-US" sz="2400" dirty="0">
                <a:latin typeface="Calibri Light" panose="020F0302020204030204" pitchFamily="34" charset="0"/>
                <a:ea typeface="Calibri Light" panose="020F0302020204030204" pitchFamily="34" charset="0"/>
                <a:cs typeface="Calibri Light" panose="020F0302020204030204" pitchFamily="34" charset="0"/>
              </a:rPr>
              <a:t>Proposed solutions:</a:t>
            </a:r>
          </a:p>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Input "</a:t>
            </a:r>
            <a:r>
              <a:rPr lang="en-US" sz="2400" b="1" dirty="0">
                <a:latin typeface="Calibri Light" panose="020F0302020204030204" pitchFamily="34" charset="0"/>
                <a:ea typeface="Calibri Light" panose="020F0302020204030204" pitchFamily="34" charset="0"/>
                <a:cs typeface="Calibri Light" panose="020F0302020204030204" pitchFamily="34" charset="0"/>
              </a:rPr>
              <a:t>rheumatoid arthritis</a:t>
            </a:r>
            <a:r>
              <a:rPr lang="en-US" sz="2400" dirty="0">
                <a:latin typeface="Calibri Light" panose="020F0302020204030204" pitchFamily="34" charset="0"/>
                <a:ea typeface="Calibri Light" panose="020F0302020204030204" pitchFamily="34" charset="0"/>
                <a:cs typeface="Calibri Light" panose="020F0302020204030204" pitchFamily="34" charset="0"/>
              </a:rPr>
              <a:t>" as surrogate for diabetes</a:t>
            </a:r>
          </a:p>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Lower femoral neck T-score by 0.5 SD</a:t>
            </a:r>
          </a:p>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Increase age by </a:t>
            </a:r>
            <a:r>
              <a:rPr lang="en-US" sz="2400" b="1" dirty="0">
                <a:latin typeface="Calibri Light" panose="020F0302020204030204" pitchFamily="34" charset="0"/>
                <a:ea typeface="Calibri Light" panose="020F0302020204030204" pitchFamily="34" charset="0"/>
                <a:cs typeface="Calibri Light" panose="020F0302020204030204" pitchFamily="34" charset="0"/>
              </a:rPr>
              <a:t>10 years</a:t>
            </a:r>
          </a:p>
          <a:p>
            <a:pPr marL="342900" indent="-342900"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Incorporate </a:t>
            </a:r>
            <a:r>
              <a:rPr lang="en-US" sz="2400" b="1" dirty="0">
                <a:latin typeface="Calibri Light" panose="020F0302020204030204" pitchFamily="34" charset="0"/>
                <a:ea typeface="Calibri Light" panose="020F0302020204030204" pitchFamily="34" charset="0"/>
                <a:cs typeface="Calibri Light" panose="020F0302020204030204" pitchFamily="34" charset="0"/>
              </a:rPr>
              <a:t>trabecular bone score </a:t>
            </a:r>
            <a:r>
              <a:rPr lang="en-US" sz="2400" dirty="0">
                <a:latin typeface="Calibri Light" panose="020F0302020204030204" pitchFamily="34" charset="0"/>
                <a:ea typeface="Calibri Light" panose="020F0302020204030204" pitchFamily="34" charset="0"/>
                <a:cs typeface="Calibri Light" panose="020F0302020204030204" pitchFamily="34" charset="0"/>
              </a:rPr>
              <a:t>adjustments</a:t>
            </a:r>
            <a:endParaRPr lang="fa-IR"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719984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sz="3200" b="1" dirty="0">
                <a:solidFill>
                  <a:srgbClr val="192F59"/>
                </a:solidFill>
                <a:latin typeface="+mj-lt"/>
                <a:ea typeface="Calibri Light" panose="020F0302020204030204" pitchFamily="34" charset="0"/>
                <a:cs typeface="Calibri Light" panose="020F0302020204030204" pitchFamily="34" charset="0"/>
              </a:rPr>
              <a:t>Chief Complaint</a:t>
            </a:r>
          </a:p>
        </p:txBody>
      </p:sp>
      <p:sp>
        <p:nvSpPr>
          <p:cNvPr id="3" name="Content Placeholder 2"/>
          <p:cNvSpPr>
            <a:spLocks noGrp="1"/>
          </p:cNvSpPr>
          <p:nvPr>
            <p:ph idx="1"/>
          </p:nvPr>
        </p:nvSpPr>
        <p:spPr/>
        <p:txBody>
          <a:bodyPr>
            <a:normAutofit/>
          </a:bodyPr>
          <a:lstStyle/>
          <a:p>
            <a:pPr marL="0" indent="0" algn="r" rtl="1">
              <a:buNone/>
            </a:pPr>
            <a:r>
              <a:rPr lang="fa-IR" sz="2800" dirty="0">
                <a:cs typeface="B Nazanin" panose="00000400000000000000" pitchFamily="2" charset="-78"/>
              </a:rPr>
              <a:t>مراجعه جهت ارزیابی سلامت دوره ای</a:t>
            </a:r>
            <a:endParaRPr sz="2800" dirty="0">
              <a:cs typeface="B Nazanin" panose="00000400000000000000" pitchFamily="2" charset="-78"/>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sz="3200" dirty="0">
                <a:solidFill>
                  <a:srgbClr val="192F59"/>
                </a:solidFill>
              </a:rPr>
              <a:t>Screening Recommendations; DM type 2</a:t>
            </a:r>
            <a:endParaRPr lang="en-US" sz="3200" b="1" dirty="0">
              <a:solidFill>
                <a:srgbClr val="192F59"/>
              </a:solidFill>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lstStyle/>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All adults ≥65 years</a:t>
            </a:r>
          </a:p>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Adults ≥50 years with:</a:t>
            </a:r>
          </a:p>
          <a:p>
            <a:pPr indent="-457200" algn="l" rtl="0">
              <a:buFont typeface="+mj-lt"/>
              <a:buAutoNum type="arabicPeriod"/>
            </a:pPr>
            <a:r>
              <a:rPr lang="en-US" sz="2400" b="1" dirty="0">
                <a:latin typeface="Calibri Light" panose="020F0302020204030204" pitchFamily="34" charset="0"/>
                <a:ea typeface="Calibri Light" panose="020F0302020204030204" pitchFamily="34" charset="0"/>
                <a:cs typeface="Calibri Light" panose="020F0302020204030204" pitchFamily="34" charset="0"/>
              </a:rPr>
              <a:t>Insulin</a:t>
            </a:r>
            <a:r>
              <a:rPr lang="en-US" sz="2400" dirty="0">
                <a:latin typeface="Calibri Light" panose="020F0302020204030204" pitchFamily="34" charset="0"/>
                <a:ea typeface="Calibri Light" panose="020F0302020204030204" pitchFamily="34" charset="0"/>
                <a:cs typeface="Calibri Light" panose="020F0302020204030204" pitchFamily="34" charset="0"/>
              </a:rPr>
              <a:t> use</a:t>
            </a:r>
          </a:p>
          <a:p>
            <a:pPr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Diabetes duration </a:t>
            </a:r>
            <a:r>
              <a:rPr lang="en-US" sz="2400" b="1" dirty="0">
                <a:latin typeface="Calibri Light" panose="020F0302020204030204" pitchFamily="34" charset="0"/>
                <a:ea typeface="Calibri Light" panose="020F0302020204030204" pitchFamily="34" charset="0"/>
                <a:cs typeface="Calibri Light" panose="020F0302020204030204" pitchFamily="34" charset="0"/>
              </a:rPr>
              <a:t>&gt;10 years</a:t>
            </a:r>
          </a:p>
          <a:p>
            <a:pPr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Other bone/diabetes risk factors</a:t>
            </a:r>
          </a:p>
          <a:p>
            <a:pPr marL="0" indent="0" algn="l" rtl="0">
              <a:buNone/>
            </a:pP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Repeat DXA every 2–3 years</a:t>
            </a:r>
          </a:p>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Metabolic surgery</a:t>
            </a:r>
            <a:r>
              <a:rPr lang="en-US" sz="2400" dirty="0">
                <a:latin typeface="Calibri Light" panose="020F0302020204030204" pitchFamily="34" charset="0"/>
                <a:ea typeface="Calibri Light" panose="020F0302020204030204" pitchFamily="34" charset="0"/>
                <a:cs typeface="Calibri Light" panose="020F0302020204030204" pitchFamily="34" charset="0"/>
              </a:rPr>
              <a:t>: DXA every 2 years</a:t>
            </a:r>
            <a:endParaRPr lang="fa-IR" dirty="0"/>
          </a:p>
          <a:p>
            <a:pPr marL="0" indent="0" algn="r" rtl="1">
              <a:buNone/>
            </a:pPr>
            <a:endParaRPr lang="en-US" dirty="0"/>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451339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sz="3200" dirty="0">
                <a:solidFill>
                  <a:srgbClr val="002060"/>
                </a:solidFill>
                <a:latin typeface="+mj-lt"/>
              </a:rPr>
              <a:t>Screening Recommendations; DM type 1</a:t>
            </a:r>
            <a:endParaRPr lang="en-US"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normAutofit/>
          </a:bodyPr>
          <a:lstStyle/>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Hip fracture risk increases after age </a:t>
            </a:r>
            <a:r>
              <a:rPr lang="en-US" sz="2400" b="1" dirty="0">
                <a:latin typeface="Calibri Light" panose="020F0302020204030204" pitchFamily="34" charset="0"/>
                <a:ea typeface="Calibri Light" panose="020F0302020204030204" pitchFamily="34" charset="0"/>
                <a:cs typeface="Calibri Light" panose="020F0302020204030204" pitchFamily="34" charset="0"/>
              </a:rPr>
              <a:t>50</a:t>
            </a: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Consider BMD assessment:</a:t>
            </a:r>
          </a:p>
          <a:p>
            <a:pPr marL="596900"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After </a:t>
            </a:r>
            <a:r>
              <a:rPr lang="en-US" sz="2400" b="1" dirty="0">
                <a:latin typeface="Calibri Light" panose="020F0302020204030204" pitchFamily="34" charset="0"/>
                <a:ea typeface="Calibri Light" panose="020F0302020204030204" pitchFamily="34" charset="0"/>
                <a:cs typeface="Calibri Light" panose="020F0302020204030204" pitchFamily="34" charset="0"/>
              </a:rPr>
              <a:t>5th decade</a:t>
            </a:r>
          </a:p>
          <a:p>
            <a:pPr marL="596900"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Earlier </a:t>
            </a:r>
            <a:r>
              <a:rPr lang="en-US" sz="2400" b="1" dirty="0">
                <a:latin typeface="Calibri Light" panose="020F0302020204030204" pitchFamily="34" charset="0"/>
                <a:ea typeface="Calibri Light" panose="020F0302020204030204" pitchFamily="34" charset="0"/>
                <a:cs typeface="Calibri Light" panose="020F0302020204030204" pitchFamily="34" charset="0"/>
              </a:rPr>
              <a:t>if low-trauma </a:t>
            </a:r>
            <a:r>
              <a:rPr lang="en-US" sz="2400" dirty="0">
                <a:latin typeface="Calibri Light" panose="020F0302020204030204" pitchFamily="34" charset="0"/>
                <a:ea typeface="Calibri Light" panose="020F0302020204030204" pitchFamily="34" charset="0"/>
                <a:cs typeface="Calibri Light" panose="020F0302020204030204" pitchFamily="34" charset="0"/>
              </a:rPr>
              <a:t>fracture or risk factors present</a:t>
            </a: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Routine DXA in </a:t>
            </a:r>
            <a:r>
              <a:rPr lang="en-US" sz="2400" b="1" dirty="0">
                <a:latin typeface="Calibri Light" panose="020F0302020204030204" pitchFamily="34" charset="0"/>
                <a:ea typeface="Calibri Light" panose="020F0302020204030204" pitchFamily="34" charset="0"/>
                <a:cs typeface="Calibri Light" panose="020F0302020204030204" pitchFamily="34" charset="0"/>
              </a:rPr>
              <a:t>children/adolescents not recommended </a:t>
            </a:r>
            <a:r>
              <a:rPr lang="en-US" sz="2400" dirty="0">
                <a:latin typeface="Calibri Light" panose="020F0302020204030204" pitchFamily="34" charset="0"/>
                <a:ea typeface="Calibri Light" panose="020F0302020204030204" pitchFamily="34" charset="0"/>
                <a:cs typeface="Calibri Light" panose="020F0302020204030204" pitchFamily="34" charset="0"/>
              </a:rPr>
              <a:t>(consider if celiac disease)</a:t>
            </a:r>
            <a:endParaRPr lang="fa-IR"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41622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sz="3200" b="1" dirty="0">
              <a:solidFill>
                <a:srgbClr val="192F59"/>
              </a:solidFill>
            </a:endParaRPr>
          </a:p>
        </p:txBody>
      </p:sp>
      <p:pic>
        <p:nvPicPr>
          <p:cNvPr id="6" name="Content Placeholder 5">
            <a:extLst>
              <a:ext uri="{FF2B5EF4-FFF2-40B4-BE49-F238E27FC236}">
                <a16:creationId xmlns:a16="http://schemas.microsoft.com/office/drawing/2014/main" id="{0F533193-03B5-4AB5-AA71-D2BF3B4FD413}"/>
              </a:ext>
            </a:extLst>
          </p:cNvPr>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28877" y="1692276"/>
            <a:ext cx="9086245" cy="3777522"/>
          </a:xfrm>
        </p:spPr>
      </p:pic>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1668604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0381" y="461868"/>
            <a:ext cx="7529470" cy="873637"/>
          </a:xfrm>
        </p:spPr>
        <p:txBody>
          <a:bodyPr/>
          <a:lstStyle/>
          <a:p>
            <a:pPr algn="ctr" rtl="1"/>
            <a:r>
              <a:rPr lang="en-US" sz="3200" dirty="0">
                <a:solidFill>
                  <a:srgbClr val="002060"/>
                </a:solidFill>
              </a:rPr>
              <a:t>Foundational Management</a:t>
            </a:r>
            <a:endParaRPr lang="en-US" sz="3200" b="1" dirty="0">
              <a:solidFill>
                <a:srgbClr val="002060"/>
              </a:solidFill>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737361"/>
            <a:ext cx="8229600" cy="4388803"/>
          </a:xfrm>
        </p:spPr>
        <p:txBody>
          <a:bodyPr>
            <a:normAutofit/>
          </a:bodyPr>
          <a:lstStyle/>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Glycemic control: </a:t>
            </a:r>
            <a:r>
              <a:rPr lang="en-US" sz="2400" b="1" dirty="0">
                <a:latin typeface="Calibri Light" panose="020F0302020204030204" pitchFamily="34" charset="0"/>
                <a:ea typeface="Calibri Light" panose="020F0302020204030204" pitchFamily="34" charset="0"/>
                <a:cs typeface="Calibri Light" panose="020F0302020204030204" pitchFamily="34" charset="0"/>
              </a:rPr>
              <a:t>Minimize hypoglycemia</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Physical activity</a:t>
            </a:r>
            <a:r>
              <a:rPr lang="en-US" sz="2400" dirty="0">
                <a:latin typeface="Calibri Light" panose="020F0302020204030204" pitchFamily="34" charset="0"/>
                <a:ea typeface="Calibri Light" panose="020F0302020204030204" pitchFamily="34" charset="0"/>
                <a:cs typeface="Calibri Light" panose="020F0302020204030204" pitchFamily="34" charset="0"/>
              </a:rPr>
              <a:t>: Aerobic + weight-bearing + balance/flexibility</a:t>
            </a: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Lifestyle: </a:t>
            </a:r>
            <a:r>
              <a:rPr lang="en-US" sz="2400" b="1" dirty="0">
                <a:latin typeface="Calibri Light" panose="020F0302020204030204" pitchFamily="34" charset="0"/>
                <a:ea typeface="Calibri Light" panose="020F0302020204030204" pitchFamily="34" charset="0"/>
                <a:cs typeface="Calibri Light" panose="020F0302020204030204" pitchFamily="34" charset="0"/>
              </a:rPr>
              <a:t>Smoking cessation</a:t>
            </a:r>
            <a:endParaRPr lang="fa-IR" sz="2400" b="1" dirty="0">
              <a:latin typeface="Calibri Light" panose="020F0302020204030204" pitchFamily="34" charset="0"/>
              <a:ea typeface="Calibri Light" panose="020F0302020204030204" pitchFamily="34" charset="0"/>
              <a:cs typeface="Calibri Light" panose="020F0302020204030204" pitchFamily="34" charset="0"/>
            </a:endParaRP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Nutrition:</a:t>
            </a:r>
          </a:p>
          <a:p>
            <a:pPr marL="596900" indent="-457200" algn="l" rtl="0">
              <a:buFont typeface="+mj-lt"/>
              <a:buAutoNum type="arabicPeriod"/>
            </a:pPr>
            <a:r>
              <a:rPr lang="en-US" sz="2400" b="1" dirty="0">
                <a:latin typeface="Calibri Light" panose="020F0302020204030204" pitchFamily="34" charset="0"/>
                <a:ea typeface="Calibri Light" panose="020F0302020204030204" pitchFamily="34" charset="0"/>
                <a:cs typeface="Calibri Light" panose="020F0302020204030204" pitchFamily="34" charset="0"/>
              </a:rPr>
              <a:t>Protein</a:t>
            </a:r>
            <a:r>
              <a:rPr lang="en-US" sz="2400" dirty="0">
                <a:latin typeface="Calibri Light" panose="020F0302020204030204" pitchFamily="34" charset="0"/>
                <a:ea typeface="Calibri Light" panose="020F0302020204030204" pitchFamily="34" charset="0"/>
                <a:cs typeface="Calibri Light" panose="020F0302020204030204" pitchFamily="34" charset="0"/>
              </a:rPr>
              <a:t> adequacy</a:t>
            </a:r>
          </a:p>
          <a:p>
            <a:pPr marL="596900" indent="-457200" algn="l" rtl="0">
              <a:buFont typeface="+mj-lt"/>
              <a:buAutoNum type="arabicPeriod"/>
            </a:pPr>
            <a:r>
              <a:rPr lang="en-US" sz="2400" b="1" dirty="0">
                <a:latin typeface="Calibri Light" panose="020F0302020204030204" pitchFamily="34" charset="0"/>
                <a:ea typeface="Calibri Light" panose="020F0302020204030204" pitchFamily="34" charset="0"/>
                <a:cs typeface="Calibri Light" panose="020F0302020204030204" pitchFamily="34" charset="0"/>
              </a:rPr>
              <a:t>Calcium: 1,000–1,200 mg/day </a:t>
            </a:r>
            <a:r>
              <a:rPr lang="en-US" sz="2400" dirty="0">
                <a:latin typeface="Calibri Light" panose="020F0302020204030204" pitchFamily="34" charset="0"/>
                <a:ea typeface="Calibri Light" panose="020F0302020204030204" pitchFamily="34" charset="0"/>
                <a:cs typeface="Calibri Light" panose="020F0302020204030204" pitchFamily="34" charset="0"/>
              </a:rPr>
              <a:t>(age-based)</a:t>
            </a:r>
          </a:p>
          <a:p>
            <a:pPr marL="596900" indent="-457200" algn="l" rtl="0">
              <a:buFont typeface="+mj-lt"/>
              <a:buAutoNum type="arabicPeriod"/>
            </a:pPr>
            <a:r>
              <a:rPr lang="en-US" sz="2400" b="1" dirty="0">
                <a:latin typeface="Calibri Light" panose="020F0302020204030204" pitchFamily="34" charset="0"/>
                <a:ea typeface="Calibri Light" panose="020F0302020204030204" pitchFamily="34" charset="0"/>
                <a:cs typeface="Calibri Light" panose="020F0302020204030204" pitchFamily="34" charset="0"/>
              </a:rPr>
              <a:t>Vitamin D: 600–800 IU/day </a:t>
            </a:r>
            <a:r>
              <a:rPr lang="en-US" sz="2400" dirty="0">
                <a:latin typeface="Calibri Light" panose="020F0302020204030204" pitchFamily="34" charset="0"/>
                <a:ea typeface="Calibri Light" panose="020F0302020204030204" pitchFamily="34" charset="0"/>
                <a:cs typeface="Calibri Light" panose="020F0302020204030204" pitchFamily="34" charset="0"/>
              </a:rPr>
              <a:t>(51-70 y/o: </a:t>
            </a:r>
            <a:r>
              <a:rPr lang="en-US" sz="2400" b="1" dirty="0">
                <a:latin typeface="Calibri Light" panose="020F0302020204030204" pitchFamily="34" charset="0"/>
                <a:ea typeface="Calibri Light" panose="020F0302020204030204" pitchFamily="34" charset="0"/>
                <a:cs typeface="Calibri Light" panose="020F0302020204030204" pitchFamily="34" charset="0"/>
              </a:rPr>
              <a:t>600</a:t>
            </a:r>
            <a:r>
              <a:rPr lang="en-US" sz="2400" dirty="0">
                <a:latin typeface="Calibri Light" panose="020F0302020204030204" pitchFamily="34" charset="0"/>
                <a:ea typeface="Calibri Light" panose="020F0302020204030204" pitchFamily="34" charset="0"/>
                <a:cs typeface="Calibri Light" panose="020F0302020204030204" pitchFamily="34" charset="0"/>
              </a:rPr>
              <a:t> IU/day, more than 70: </a:t>
            </a:r>
            <a:r>
              <a:rPr lang="en-US" sz="2400" b="1" dirty="0">
                <a:latin typeface="Calibri Light" panose="020F0302020204030204" pitchFamily="34" charset="0"/>
                <a:ea typeface="Calibri Light" panose="020F0302020204030204" pitchFamily="34" charset="0"/>
                <a:cs typeface="Calibri Light" panose="020F0302020204030204" pitchFamily="34" charset="0"/>
              </a:rPr>
              <a:t>800</a:t>
            </a:r>
            <a:r>
              <a:rPr lang="en-US" sz="2400" dirty="0">
                <a:latin typeface="Calibri Light" panose="020F0302020204030204" pitchFamily="34" charset="0"/>
                <a:ea typeface="Calibri Light" panose="020F0302020204030204" pitchFamily="34" charset="0"/>
                <a:cs typeface="Calibri Light" panose="020F0302020204030204" pitchFamily="34" charset="0"/>
              </a:rPr>
              <a:t> IU/day) -  </a:t>
            </a:r>
            <a:r>
              <a:rPr lang="en-US" sz="2400" b="1" dirty="0">
                <a:latin typeface="Calibri Light" panose="020F0302020204030204" pitchFamily="34" charset="0"/>
                <a:ea typeface="Calibri Light" panose="020F0302020204030204" pitchFamily="34" charset="0"/>
                <a:cs typeface="Calibri Light" panose="020F0302020204030204" pitchFamily="34" charset="0"/>
              </a:rPr>
              <a:t>&gt;30 ng/mL is recommended</a:t>
            </a:r>
          </a:p>
        </p:txBody>
      </p:sp>
      <p:sp>
        <p:nvSpPr>
          <p:cNvPr id="4" name="Rectangle 3"/>
          <p:cNvSpPr/>
          <p:nvPr/>
        </p:nvSpPr>
        <p:spPr>
          <a:xfrm>
            <a:off x="1433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4178542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88998"/>
            <a:ext cx="8217568" cy="891328"/>
          </a:xfrm>
        </p:spPr>
        <p:txBody>
          <a:bodyPr/>
          <a:lstStyle/>
          <a:p>
            <a:pPr algn="ctr" rtl="1"/>
            <a:r>
              <a:rPr lang="en-US" sz="3200" dirty="0">
                <a:solidFill>
                  <a:srgbClr val="002060"/>
                </a:solidFill>
                <a:latin typeface="+mj-lt"/>
              </a:rPr>
              <a:t>When to Start Pharmacologic Treatment?</a:t>
            </a:r>
            <a:endParaRPr lang="en-US"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837899"/>
            <a:ext cx="8527576" cy="4417326"/>
          </a:xfrm>
        </p:spPr>
        <p:txBody>
          <a:bodyPr>
            <a:normAutofit/>
          </a:bodyPr>
          <a:lstStyle/>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General population criteria</a:t>
            </a:r>
            <a:r>
              <a:rPr lang="en-US" sz="2400" dirty="0">
                <a:latin typeface="Calibri Light" panose="020F0302020204030204" pitchFamily="34" charset="0"/>
                <a:ea typeface="Calibri Light" panose="020F0302020204030204" pitchFamily="34" charset="0"/>
                <a:cs typeface="Calibri Light" panose="020F0302020204030204" pitchFamily="34" charset="0"/>
              </a:rPr>
              <a:t>:</a:t>
            </a:r>
          </a:p>
          <a:p>
            <a:pPr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T-score ≤−2.5</a:t>
            </a:r>
          </a:p>
          <a:p>
            <a:pPr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OR FRAX: Hip ≥3% or Major osteoporotic ≥20%</a:t>
            </a:r>
          </a:p>
          <a:p>
            <a:pPr marL="0" indent="0" algn="l" rtl="0">
              <a:buNone/>
            </a:pP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For Type 2 Diabetes (adjusted):</a:t>
            </a:r>
          </a:p>
          <a:p>
            <a:pPr marL="342900" indent="-342900" algn="l" rtl="0">
              <a:buFont typeface="Courier New" panose="02070309020205020404" pitchFamily="49" charset="0"/>
              <a:buChar char="o"/>
            </a:pPr>
            <a:r>
              <a:rPr lang="en-US" sz="2400" dirty="0">
                <a:latin typeface="Calibri Light" panose="020F0302020204030204" pitchFamily="34" charset="0"/>
                <a:ea typeface="Calibri Light" panose="020F0302020204030204" pitchFamily="34" charset="0"/>
                <a:cs typeface="Calibri Light" panose="020F0302020204030204" pitchFamily="34" charset="0"/>
              </a:rPr>
              <a:t>Strongly consider treatment if: </a:t>
            </a:r>
            <a:r>
              <a:rPr lang="en-US" sz="2400" b="1" dirty="0">
                <a:latin typeface="Calibri Light" panose="020F0302020204030204" pitchFamily="34" charset="0"/>
                <a:ea typeface="Calibri Light" panose="020F0302020204030204" pitchFamily="34" charset="0"/>
                <a:cs typeface="Calibri Light" panose="020F0302020204030204" pitchFamily="34" charset="0"/>
              </a:rPr>
              <a:t>T-score −2.0 to −2.5 PLUS additional risk factors (falls, elevated FRAX)</a:t>
            </a:r>
          </a:p>
          <a:p>
            <a:pPr marL="342900" indent="-342900" algn="l" rtl="0">
              <a:buFont typeface="Courier New" panose="02070309020205020404" pitchFamily="49" charset="0"/>
              <a:buChar char="o"/>
            </a:pPr>
            <a:r>
              <a:rPr lang="en-US" sz="2400" dirty="0">
                <a:latin typeface="Calibri Light" panose="020F0302020204030204" pitchFamily="34" charset="0"/>
                <a:ea typeface="Calibri Light" panose="020F0302020204030204" pitchFamily="34" charset="0"/>
                <a:cs typeface="Calibri Light" panose="020F0302020204030204" pitchFamily="34" charset="0"/>
              </a:rPr>
              <a:t>Based on T-score underestimation principle</a:t>
            </a:r>
          </a:p>
        </p:txBody>
      </p:sp>
      <p:sp>
        <p:nvSpPr>
          <p:cNvPr id="4" name="Rectangle 3"/>
          <p:cNvSpPr/>
          <p:nvPr/>
        </p:nvSpPr>
        <p:spPr>
          <a:xfrm>
            <a:off x="0" y="7735"/>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900027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88998"/>
            <a:ext cx="8217568" cy="891328"/>
          </a:xfrm>
        </p:spPr>
        <p:txBody>
          <a:bodyPr/>
          <a:lstStyle/>
          <a:p>
            <a:pPr algn="ctr" rtl="1"/>
            <a:r>
              <a:rPr lang="en-US" sz="3200" dirty="0">
                <a:solidFill>
                  <a:srgbClr val="002060"/>
                </a:solidFill>
                <a:latin typeface="+mj-lt"/>
              </a:rPr>
              <a:t>When to Start Pharmacologic Treatment?</a:t>
            </a:r>
            <a:endParaRPr lang="en-US" sz="3200" b="1" dirty="0">
              <a:solidFill>
                <a:srgbClr val="002060"/>
              </a:solidFill>
              <a:latin typeface="+mj-lt"/>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823770286"/>
              </p:ext>
            </p:extLst>
          </p:nvPr>
        </p:nvGraphicFramePr>
        <p:xfrm>
          <a:off x="457200" y="1537536"/>
          <a:ext cx="8528049" cy="4912228"/>
        </p:xfrm>
        <a:graphic>
          <a:graphicData uri="http://schemas.openxmlformats.org/drawingml/2006/table">
            <a:tbl>
              <a:tblPr rtl="1" firstRow="1" bandRow="1">
                <a:tableStyleId>{073A0DAA-6AF3-43AB-8588-CEC1D06C72B9}</a:tableStyleId>
              </a:tblPr>
              <a:tblGrid>
                <a:gridCol w="2842683">
                  <a:extLst>
                    <a:ext uri="{9D8B030D-6E8A-4147-A177-3AD203B41FA5}">
                      <a16:colId xmlns:a16="http://schemas.microsoft.com/office/drawing/2014/main" val="2237670939"/>
                    </a:ext>
                  </a:extLst>
                </a:gridCol>
                <a:gridCol w="2842683">
                  <a:extLst>
                    <a:ext uri="{9D8B030D-6E8A-4147-A177-3AD203B41FA5}">
                      <a16:colId xmlns:a16="http://schemas.microsoft.com/office/drawing/2014/main" val="3026420430"/>
                    </a:ext>
                  </a:extLst>
                </a:gridCol>
                <a:gridCol w="2842683">
                  <a:extLst>
                    <a:ext uri="{9D8B030D-6E8A-4147-A177-3AD203B41FA5}">
                      <a16:colId xmlns:a16="http://schemas.microsoft.com/office/drawing/2014/main" val="875796280"/>
                    </a:ext>
                  </a:extLst>
                </a:gridCol>
              </a:tblGrid>
              <a:tr h="1228057">
                <a:tc>
                  <a:txBody>
                    <a:bodyPr/>
                    <a:lstStyle/>
                    <a:p>
                      <a:pPr algn="ctr" rtl="0"/>
                      <a:r>
                        <a:rPr lang="en-US" sz="2800" b="1" dirty="0">
                          <a:solidFill>
                            <a:srgbClr val="002060"/>
                          </a:solidFill>
                        </a:rPr>
                        <a:t>Mechanism</a:t>
                      </a:r>
                      <a:endParaRPr lang="fa-IR" sz="2800" b="1" dirty="0">
                        <a:solidFill>
                          <a:srgbClr val="002060"/>
                        </a:solidFill>
                      </a:endParaRPr>
                    </a:p>
                  </a:txBody>
                  <a:tcPr>
                    <a:solidFill>
                      <a:schemeClr val="tx1">
                        <a:lumMod val="40000"/>
                        <a:lumOff val="60000"/>
                      </a:schemeClr>
                    </a:solidFill>
                  </a:tcPr>
                </a:tc>
                <a:tc>
                  <a:txBody>
                    <a:bodyPr/>
                    <a:lstStyle/>
                    <a:p>
                      <a:pPr algn="ctr" rtl="0"/>
                      <a:r>
                        <a:rPr lang="en-US" sz="2800" b="1" dirty="0">
                          <a:solidFill>
                            <a:srgbClr val="002060"/>
                          </a:solidFill>
                        </a:rPr>
                        <a:t>Examples</a:t>
                      </a:r>
                      <a:endParaRPr lang="fa-IR" sz="2800" b="1" dirty="0">
                        <a:solidFill>
                          <a:srgbClr val="002060"/>
                        </a:solidFill>
                      </a:endParaRPr>
                    </a:p>
                  </a:txBody>
                  <a:tcPr>
                    <a:solidFill>
                      <a:schemeClr val="tx1">
                        <a:lumMod val="40000"/>
                        <a:lumOff val="60000"/>
                      </a:schemeClr>
                    </a:solidFill>
                  </a:tcPr>
                </a:tc>
                <a:tc>
                  <a:txBody>
                    <a:bodyPr/>
                    <a:lstStyle/>
                    <a:p>
                      <a:pPr algn="ctr" rtl="0"/>
                      <a:r>
                        <a:rPr lang="en-US" sz="2800" b="1" dirty="0">
                          <a:solidFill>
                            <a:srgbClr val="002060"/>
                          </a:solidFill>
                        </a:rPr>
                        <a:t>Class</a:t>
                      </a:r>
                      <a:endParaRPr lang="fa-IR" sz="2800" b="1" dirty="0">
                        <a:solidFill>
                          <a:srgbClr val="002060"/>
                        </a:solidFill>
                      </a:endParaRPr>
                    </a:p>
                  </a:txBody>
                  <a:tcPr>
                    <a:solidFill>
                      <a:schemeClr val="tx1">
                        <a:lumMod val="40000"/>
                        <a:lumOff val="60000"/>
                      </a:schemeClr>
                    </a:solidFill>
                  </a:tcPr>
                </a:tc>
                <a:extLst>
                  <a:ext uri="{0D108BD9-81ED-4DB2-BD59-A6C34878D82A}">
                    <a16:rowId xmlns:a16="http://schemas.microsoft.com/office/drawing/2014/main" val="2573789934"/>
                  </a:ext>
                </a:extLst>
              </a:tr>
              <a:tr h="1228057">
                <a:tc>
                  <a:txBody>
                    <a:bodyPr/>
                    <a:lstStyle/>
                    <a:p>
                      <a:pPr algn="ctr" rtl="0"/>
                      <a:r>
                        <a:rPr lang="en-US"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 Bone resorption</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algn="ctr" rtl="0"/>
                      <a:r>
                        <a:rPr lang="en-US"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Bisphosphonates, SERMs, </a:t>
                      </a:r>
                      <a:r>
                        <a:rPr lang="en-US" sz="2400" b="1" dirty="0" err="1">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Denosumab</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algn="ctr" rtl="0"/>
                      <a:r>
                        <a:rPr lang="en-US" sz="2400" b="1" dirty="0" err="1">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Antiresorptives</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679566430"/>
                  </a:ext>
                </a:extLst>
              </a:tr>
              <a:tr h="1228057">
                <a:tc>
                  <a:txBody>
                    <a:bodyPr/>
                    <a:lstStyle/>
                    <a:p>
                      <a:pPr algn="ctr" rtl="0"/>
                      <a:r>
                        <a:rPr lang="en-US"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 Bone formation</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algn="ctr" rtl="0"/>
                      <a:r>
                        <a:rPr lang="en-US" sz="2400" b="1" dirty="0" err="1">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Teriparatide</a:t>
                      </a:r>
                      <a:r>
                        <a:rPr lang="en-US"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 </a:t>
                      </a:r>
                      <a:r>
                        <a:rPr lang="en-US" sz="2400" b="1" dirty="0" err="1">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Abaloparatide</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algn="ctr" rtl="0"/>
                      <a:r>
                        <a:rPr lang="en-US" sz="2400" b="1" dirty="0" err="1">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Osteoanabolics</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868425415"/>
                  </a:ext>
                </a:extLst>
              </a:tr>
              <a:tr h="1228057">
                <a:tc>
                  <a:txBody>
                    <a:bodyPr/>
                    <a:lstStyle/>
                    <a:p>
                      <a:pPr algn="ctr" rtl="0"/>
                      <a:r>
                        <a:rPr lang="en-US"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 Formation + </a:t>
                      </a:r>
                    </a:p>
                    <a:p>
                      <a:pPr algn="ctr" rtl="0"/>
                      <a:r>
                        <a:rPr lang="en-US"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 Resorption</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algn="ctr" rtl="0"/>
                      <a:r>
                        <a:rPr lang="en-US" sz="2400" b="1" dirty="0" err="1">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Romosozumab</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algn="ctr" rtl="0"/>
                      <a:r>
                        <a:rPr lang="en-US"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rPr>
                        <a:t>Dual-action</a:t>
                      </a:r>
                      <a:endParaRPr lang="fa-IR" sz="2400" b="1" dirty="0">
                        <a:solidFill>
                          <a:srgbClr val="002060"/>
                        </a:solidFill>
                        <a:latin typeface="Calibri Light" panose="020F0302020204030204" pitchFamily="34" charset="0"/>
                        <a:ea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2347665010"/>
                  </a:ext>
                </a:extLst>
              </a:tr>
            </a:tbl>
          </a:graphicData>
        </a:graphic>
      </p:graphicFrame>
      <p:sp>
        <p:nvSpPr>
          <p:cNvPr id="4" name="Rectangle 3"/>
          <p:cNvSpPr/>
          <p:nvPr/>
        </p:nvSpPr>
        <p:spPr>
          <a:xfrm>
            <a:off x="0" y="7735"/>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4508855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sz="3200" b="1" dirty="0">
              <a:solidFill>
                <a:srgbClr val="192F59"/>
              </a:solidFill>
            </a:endParaRPr>
          </a:p>
        </p:txBody>
      </p:sp>
      <p:pic>
        <p:nvPicPr>
          <p:cNvPr id="8" name="Content Placeholder 7">
            <a:extLst>
              <a:ext uri="{FF2B5EF4-FFF2-40B4-BE49-F238E27FC236}">
                <a16:creationId xmlns:a16="http://schemas.microsoft.com/office/drawing/2014/main" id="{2EA9DDB8-651E-44A5-AE69-0E4DBAFB2649}"/>
              </a:ext>
            </a:extLst>
          </p:cNvPr>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2200555" y="457199"/>
            <a:ext cx="6080646" cy="7062537"/>
          </a:xfrm>
        </p:spPr>
      </p:pic>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4415530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sz="3200" b="1" dirty="0">
              <a:solidFill>
                <a:srgbClr val="192F59"/>
              </a:solidFill>
            </a:endParaRPr>
          </a:p>
        </p:txBody>
      </p:sp>
      <p:pic>
        <p:nvPicPr>
          <p:cNvPr id="8" name="Content Placeholder 7">
            <a:extLst>
              <a:ext uri="{FF2B5EF4-FFF2-40B4-BE49-F238E27FC236}">
                <a16:creationId xmlns:a16="http://schemas.microsoft.com/office/drawing/2014/main" id="{5BB0836F-8086-4E36-B399-7BA209427EFF}"/>
              </a:ext>
            </a:extLst>
          </p:cNvPr>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2041125" y="457200"/>
            <a:ext cx="6135388" cy="7158789"/>
          </a:xfrm>
        </p:spPr>
      </p:pic>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011725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sz="3200" b="1" dirty="0">
              <a:solidFill>
                <a:srgbClr val="192F59"/>
              </a:solidFill>
            </a:endParaRPr>
          </a:p>
        </p:txBody>
      </p:sp>
      <p:pic>
        <p:nvPicPr>
          <p:cNvPr id="8" name="Content Placeholder 7">
            <a:extLst>
              <a:ext uri="{FF2B5EF4-FFF2-40B4-BE49-F238E27FC236}">
                <a16:creationId xmlns:a16="http://schemas.microsoft.com/office/drawing/2014/main" id="{7259EE06-DD6D-49CE-B96A-80DDE4FE5B1C}"/>
              </a:ext>
            </a:extLst>
          </p:cNvPr>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985535" y="457200"/>
            <a:ext cx="5714675" cy="6941114"/>
          </a:xfrm>
        </p:spPr>
      </p:pic>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508664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sz="3200" b="1" dirty="0">
              <a:solidFill>
                <a:srgbClr val="192F59"/>
              </a:solidFill>
            </a:endParaRPr>
          </a:p>
        </p:txBody>
      </p:sp>
      <p:pic>
        <p:nvPicPr>
          <p:cNvPr id="8" name="Content Placeholder 7">
            <a:extLst>
              <a:ext uri="{FF2B5EF4-FFF2-40B4-BE49-F238E27FC236}">
                <a16:creationId xmlns:a16="http://schemas.microsoft.com/office/drawing/2014/main" id="{7F68C72B-862C-4236-ACE8-72C031B00767}"/>
              </a:ext>
            </a:extLst>
          </p:cNvPr>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766510" y="457200"/>
            <a:ext cx="6407993" cy="7047440"/>
          </a:xfrm>
        </p:spPr>
      </p:pic>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248699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sz="3200" b="1" dirty="0">
                <a:solidFill>
                  <a:srgbClr val="192F59"/>
                </a:solidFill>
                <a:latin typeface="+mj-lt"/>
                <a:ea typeface="Calibri Light" panose="020F0302020204030204" pitchFamily="34" charset="0"/>
                <a:cs typeface="Calibri Light" panose="020F0302020204030204" pitchFamily="34" charset="0"/>
              </a:rPr>
              <a:t>Present </a:t>
            </a:r>
            <a:r>
              <a:rPr lang="en-US" sz="3200" b="1" dirty="0">
                <a:solidFill>
                  <a:srgbClr val="192F59"/>
                </a:solidFill>
                <a:latin typeface="+mj-lt"/>
                <a:ea typeface="Calibri Light" panose="020F0302020204030204" pitchFamily="34" charset="0"/>
                <a:cs typeface="Calibri Light" panose="020F0302020204030204" pitchFamily="34" charset="0"/>
              </a:rPr>
              <a:t>illness</a:t>
            </a:r>
            <a:endParaRPr sz="3200" b="1" dirty="0">
              <a:solidFill>
                <a:srgbClr val="192F59"/>
              </a:solidFill>
              <a:latin typeface="+mj-lt"/>
              <a:ea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normAutofit/>
          </a:bodyPr>
          <a:lstStyle/>
          <a:p>
            <a:pPr marL="0" indent="0" algn="r" rtl="1">
              <a:buNone/>
            </a:pPr>
            <a:r>
              <a:rPr lang="fa-IR" sz="2800" dirty="0">
                <a:cs typeface="B Nazanin" panose="00000400000000000000" pitchFamily="2" charset="-78"/>
              </a:rPr>
              <a:t>بیمار خانم 58 ساله مبتلا به دیابت از 10 سال قبل که جهت ارزیابی دوره ای سلامت خود به مرکز جامع خدمات سلامت مراجعه کرده است. شکایت خاصی را مطرح نمی کند.</a:t>
            </a:r>
            <a:endParaRPr sz="2800" dirty="0">
              <a:cs typeface="B Nazanin" panose="00000400000000000000" pitchFamily="2" charset="-78"/>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1700" y="593366"/>
            <a:ext cx="8520600" cy="1054959"/>
          </a:xfrm>
        </p:spPr>
        <p:txBody>
          <a:bodyPr>
            <a:normAutofit/>
          </a:bodyPr>
          <a:lstStyle/>
          <a:p>
            <a:pPr algn="ctr"/>
            <a:r>
              <a:rPr lang="en-US" sz="2400" dirty="0">
                <a:solidFill>
                  <a:srgbClr val="002060"/>
                </a:solidFill>
              </a:rPr>
              <a:t>Glucose-Lowering Medications: Bone Safety Profile</a:t>
            </a:r>
            <a:endParaRPr lang="en-US" sz="2400" b="1" dirty="0">
              <a:solidFill>
                <a:srgbClr val="002060"/>
              </a:solidFill>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200" y="1978926"/>
            <a:ext cx="8229600" cy="4147238"/>
          </a:xfrm>
        </p:spPr>
        <p:txBody>
          <a:bodyPr>
            <a:normAutofit/>
          </a:bodyPr>
          <a:lstStyle/>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Metformin:</a:t>
            </a:r>
            <a:r>
              <a:rPr lang="fa-IR" sz="2400" dirty="0">
                <a:latin typeface="Calibri Light" panose="020F0302020204030204" pitchFamily="34" charset="0"/>
                <a:ea typeface="Calibri Light" panose="020F0302020204030204" pitchFamily="34" charset="0"/>
                <a:cs typeface="Calibri Light" panose="020F0302020204030204" pitchFamily="34" charset="0"/>
              </a:rPr>
              <a:t> </a:t>
            </a:r>
            <a:r>
              <a:rPr lang="en-US" sz="2400" dirty="0">
                <a:latin typeface="Calibri Light" panose="020F0302020204030204" pitchFamily="34" charset="0"/>
                <a:ea typeface="Calibri Light" panose="020F0302020204030204" pitchFamily="34" charset="0"/>
                <a:cs typeface="Calibri Light" panose="020F0302020204030204" pitchFamily="34" charset="0"/>
              </a:rPr>
              <a:t>Safe – Neutral</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TZDs</a:t>
            </a:r>
            <a:r>
              <a:rPr lang="en-US" sz="2400" dirty="0">
                <a:latin typeface="Calibri Light" panose="020F0302020204030204" pitchFamily="34" charset="0"/>
                <a:ea typeface="Calibri Light" panose="020F0302020204030204" pitchFamily="34" charset="0"/>
                <a:cs typeface="Calibri Light" panose="020F0302020204030204" pitchFamily="34" charset="0"/>
              </a:rPr>
              <a:t>: Increased risk - risk decreases after discontinuation</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Sulfonylurea</a:t>
            </a:r>
            <a:r>
              <a:rPr lang="en-US" sz="2400" dirty="0">
                <a:latin typeface="Calibri Light" panose="020F0302020204030204" pitchFamily="34" charset="0"/>
                <a:ea typeface="Calibri Light" panose="020F0302020204030204" pitchFamily="34" charset="0"/>
                <a:cs typeface="Calibri Light" panose="020F0302020204030204" pitchFamily="34" charset="0"/>
              </a:rPr>
              <a:t>s: Increased risk - hypoglycemia + bone loss</a:t>
            </a: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DPP-4 Inhibitors:  Neutral - 15+ years of safety data</a:t>
            </a: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GLP-1 </a:t>
            </a:r>
            <a:r>
              <a:rPr lang="en-US" sz="2400" dirty="0" err="1">
                <a:latin typeface="Calibri Light" panose="020F0302020204030204" pitchFamily="34" charset="0"/>
                <a:ea typeface="Calibri Light" panose="020F0302020204030204" pitchFamily="34" charset="0"/>
                <a:cs typeface="Calibri Light" panose="020F0302020204030204" pitchFamily="34" charset="0"/>
              </a:rPr>
              <a:t>Ras</a:t>
            </a:r>
            <a:r>
              <a:rPr lang="en-US" sz="2400" dirty="0">
                <a:latin typeface="Calibri Light" panose="020F0302020204030204" pitchFamily="34" charset="0"/>
                <a:ea typeface="Calibri Light" panose="020F0302020204030204" pitchFamily="34" charset="0"/>
                <a:cs typeface="Calibri Light" panose="020F0302020204030204" pitchFamily="34" charset="0"/>
              </a:rPr>
              <a:t>:  Likely neutral/beneficial</a:t>
            </a:r>
          </a:p>
          <a:p>
            <a:pPr algn="l" rtl="0"/>
            <a:r>
              <a:rPr lang="en-US" sz="2400" dirty="0">
                <a:latin typeface="Calibri Light" panose="020F0302020204030204" pitchFamily="34" charset="0"/>
                <a:ea typeface="Calibri Light" panose="020F0302020204030204" pitchFamily="34" charset="0"/>
                <a:cs typeface="Calibri Light" panose="020F0302020204030204" pitchFamily="34" charset="0"/>
              </a:rPr>
              <a:t>SGLT2 Inhibitors: (</a:t>
            </a:r>
            <a:r>
              <a:rPr lang="en-US" sz="2400" b="1" dirty="0" err="1">
                <a:latin typeface="Calibri Light" panose="020F0302020204030204" pitchFamily="34" charset="0"/>
                <a:ea typeface="Calibri Light" panose="020F0302020204030204" pitchFamily="34" charset="0"/>
                <a:cs typeface="Calibri Light" panose="020F0302020204030204" pitchFamily="34" charset="0"/>
              </a:rPr>
              <a:t>Canagliflozin</a:t>
            </a:r>
            <a:r>
              <a:rPr lang="en-US" sz="2400" b="1" dirty="0">
                <a:latin typeface="Calibri Light" panose="020F0302020204030204" pitchFamily="34" charset="0"/>
                <a:ea typeface="Calibri Light" panose="020F0302020204030204" pitchFamily="34" charset="0"/>
                <a:cs typeface="Calibri Light" panose="020F0302020204030204" pitchFamily="34" charset="0"/>
              </a:rPr>
              <a:t> </a:t>
            </a:r>
            <a:r>
              <a:rPr lang="en-US" sz="2400" dirty="0">
                <a:latin typeface="Calibri Light" panose="020F0302020204030204" pitchFamily="34" charset="0"/>
                <a:ea typeface="Calibri Light" panose="020F0302020204030204" pitchFamily="34" charset="0"/>
                <a:cs typeface="Calibri Light" panose="020F0302020204030204" pitchFamily="34" charset="0"/>
              </a:rPr>
              <a:t>concern)	- others neutral</a:t>
            </a:r>
          </a:p>
          <a:p>
            <a:pPr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Insulin</a:t>
            </a:r>
            <a:r>
              <a:rPr lang="en-US" sz="2400" dirty="0">
                <a:latin typeface="Calibri Light" panose="020F0302020204030204" pitchFamily="34" charset="0"/>
                <a:ea typeface="Calibri Light" panose="020F0302020204030204" pitchFamily="34" charset="0"/>
                <a:cs typeface="Calibri Light" panose="020F0302020204030204" pitchFamily="34" charset="0"/>
              </a:rPr>
              <a:t>: Hip fracture risk doubled - Hypoglycemia, duration, comorbidities</a:t>
            </a:r>
          </a:p>
          <a:p>
            <a:pPr algn="l" rtl="0"/>
            <a:endParaRPr lang="fa-IR" sz="2400" dirty="0"/>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8887192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en-US" sz="3200" dirty="0">
                <a:solidFill>
                  <a:srgbClr val="002060"/>
                </a:solidFill>
                <a:latin typeface="+mj-lt"/>
              </a:rPr>
              <a:t>Prevention: After Fragility Fracture</a:t>
            </a:r>
            <a:endParaRPr lang="en-US" sz="3200" b="1" dirty="0">
              <a:solidFill>
                <a:srgbClr val="002060"/>
              </a:solidFill>
              <a:latin typeface="+mj-lt"/>
            </a:endParaRPr>
          </a:p>
        </p:txBody>
      </p:sp>
      <p:sp>
        <p:nvSpPr>
          <p:cNvPr id="5" name="Content Placeholder 4">
            <a:extLst>
              <a:ext uri="{FF2B5EF4-FFF2-40B4-BE49-F238E27FC236}">
                <a16:creationId xmlns:a16="http://schemas.microsoft.com/office/drawing/2014/main" id="{55C7E2C3-A266-4ACA-917B-62A47B9B6FC4}"/>
              </a:ext>
            </a:extLst>
          </p:cNvPr>
          <p:cNvSpPr>
            <a:spLocks noGrp="1"/>
          </p:cNvSpPr>
          <p:nvPr>
            <p:ph idx="1"/>
          </p:nvPr>
        </p:nvSpPr>
        <p:spPr>
          <a:xfrm>
            <a:off x="457199" y="1978925"/>
            <a:ext cx="8436769" cy="4271855"/>
          </a:xfrm>
        </p:spPr>
        <p:txBody>
          <a:bodyPr/>
          <a:lstStyle/>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Diagnosis</a:t>
            </a:r>
            <a:r>
              <a:rPr lang="en-US" sz="2400" dirty="0">
                <a:latin typeface="Calibri Light" panose="020F0302020204030204" pitchFamily="34" charset="0"/>
                <a:ea typeface="Calibri Light" panose="020F0302020204030204" pitchFamily="34" charset="0"/>
                <a:cs typeface="Calibri Light" panose="020F0302020204030204" pitchFamily="34" charset="0"/>
              </a:rPr>
              <a:t>: low-trauma fracture is considered osteoporosis regardless of BMD</a:t>
            </a:r>
          </a:p>
          <a:p>
            <a:pPr marL="342900" indent="-342900" algn="l" rtl="0"/>
            <a:r>
              <a:rPr lang="en-US" sz="2400" b="1" dirty="0">
                <a:latin typeface="Calibri Light" panose="020F0302020204030204" pitchFamily="34" charset="0"/>
                <a:ea typeface="Calibri Light" panose="020F0302020204030204" pitchFamily="34" charset="0"/>
                <a:cs typeface="Calibri Light" panose="020F0302020204030204" pitchFamily="34" charset="0"/>
              </a:rPr>
              <a:t>Immediate action</a:t>
            </a:r>
            <a:r>
              <a:rPr lang="en-US" sz="2400" dirty="0">
                <a:latin typeface="Calibri Light" panose="020F0302020204030204" pitchFamily="34" charset="0"/>
                <a:ea typeface="Calibri Light" panose="020F0302020204030204" pitchFamily="34" charset="0"/>
                <a:cs typeface="Calibri Light" panose="020F0302020204030204" pitchFamily="34" charset="0"/>
              </a:rPr>
              <a:t>:</a:t>
            </a:r>
          </a:p>
          <a:p>
            <a:pPr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Start anti-osteoporosis therapy ASAP</a:t>
            </a:r>
          </a:p>
          <a:p>
            <a:pPr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Calcium/vitamin D as needed</a:t>
            </a:r>
          </a:p>
          <a:p>
            <a:pPr indent="-457200" algn="l" rtl="0">
              <a:buFont typeface="+mj-lt"/>
              <a:buAutoNum type="arabicPeriod"/>
            </a:pPr>
            <a:r>
              <a:rPr lang="en-US" sz="2400" dirty="0">
                <a:latin typeface="Calibri Light" panose="020F0302020204030204" pitchFamily="34" charset="0"/>
                <a:ea typeface="Calibri Light" panose="020F0302020204030204" pitchFamily="34" charset="0"/>
                <a:cs typeface="Calibri Light" panose="020F0302020204030204" pitchFamily="34" charset="0"/>
              </a:rPr>
              <a:t>Can initiate during inpatient stay</a:t>
            </a:r>
            <a:endParaRPr lang="fa-IR" sz="2400" dirty="0">
              <a:latin typeface="Calibri Light" panose="020F0302020204030204" pitchFamily="34" charset="0"/>
              <a:ea typeface="Calibri Light" panose="020F0302020204030204" pitchFamily="34" charset="0"/>
              <a:cs typeface="Calibri Light" panose="020F0302020204030204" pitchFamily="34" charset="0"/>
            </a:endParaRPr>
          </a:p>
          <a:p>
            <a:pPr marL="0" indent="0" algn="r" rtl="1">
              <a:buNone/>
            </a:pPr>
            <a:endParaRPr lang="fa-IR" sz="2400" dirty="0"/>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961623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971109166"/>
              </p:ext>
            </p:extLst>
          </p:nvPr>
        </p:nvGraphicFramePr>
        <p:xfrm>
          <a:off x="0" y="-3"/>
          <a:ext cx="9144001" cy="6948286"/>
        </p:xfrm>
        <a:graphic>
          <a:graphicData uri="http://schemas.openxmlformats.org/drawingml/2006/table">
            <a:tbl>
              <a:tblPr/>
              <a:tblGrid>
                <a:gridCol w="1817225">
                  <a:extLst>
                    <a:ext uri="{9D8B030D-6E8A-4147-A177-3AD203B41FA5}">
                      <a16:colId xmlns:a16="http://schemas.microsoft.com/office/drawing/2014/main" val="1775681289"/>
                    </a:ext>
                  </a:extLst>
                </a:gridCol>
                <a:gridCol w="2338086">
                  <a:extLst>
                    <a:ext uri="{9D8B030D-6E8A-4147-A177-3AD203B41FA5}">
                      <a16:colId xmlns:a16="http://schemas.microsoft.com/office/drawing/2014/main" val="2813163597"/>
                    </a:ext>
                  </a:extLst>
                </a:gridCol>
                <a:gridCol w="2268638">
                  <a:extLst>
                    <a:ext uri="{9D8B030D-6E8A-4147-A177-3AD203B41FA5}">
                      <a16:colId xmlns:a16="http://schemas.microsoft.com/office/drawing/2014/main" val="4182291690"/>
                    </a:ext>
                  </a:extLst>
                </a:gridCol>
                <a:gridCol w="2720052">
                  <a:extLst>
                    <a:ext uri="{9D8B030D-6E8A-4147-A177-3AD203B41FA5}">
                      <a16:colId xmlns:a16="http://schemas.microsoft.com/office/drawing/2014/main" val="3975447582"/>
                    </a:ext>
                  </a:extLst>
                </a:gridCol>
              </a:tblGrid>
              <a:tr h="269652">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Prevention Level</a:t>
                      </a:r>
                    </a:p>
                  </a:txBody>
                  <a:tcPr marL="48111"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dirty="0">
                          <a:effectLst/>
                          <a:latin typeface="Calibri Light" panose="020F0302020204030204" pitchFamily="34" charset="0"/>
                          <a:ea typeface="Calibri Light" panose="020F0302020204030204" pitchFamily="34" charset="0"/>
                          <a:cs typeface="Calibri Light" panose="020F0302020204030204" pitchFamily="34" charset="0"/>
                        </a:rPr>
                        <a:t>Goal</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dirty="0">
                          <a:effectLst/>
                          <a:latin typeface="Calibri Light" panose="020F0302020204030204" pitchFamily="34" charset="0"/>
                          <a:ea typeface="Calibri Light" panose="020F0302020204030204" pitchFamily="34" charset="0"/>
                          <a:cs typeface="Calibri Light" panose="020F0302020204030204" pitchFamily="34" charset="0"/>
                        </a:rPr>
                        <a:t>Target Population</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dirty="0">
                          <a:effectLst/>
                          <a:latin typeface="Calibri Light" panose="020F0302020204030204" pitchFamily="34" charset="0"/>
                          <a:ea typeface="Calibri Light" panose="020F0302020204030204" pitchFamily="34" charset="0"/>
                          <a:cs typeface="Calibri Light" panose="020F0302020204030204" pitchFamily="34" charset="0"/>
                        </a:rPr>
                        <a:t>Key Interventions</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9445230"/>
                  </a:ext>
                </a:extLst>
              </a:tr>
              <a:tr h="1114828">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Primordial</a:t>
                      </a:r>
                    </a:p>
                  </a:txBody>
                  <a:tcPr marL="48111"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dirty="0">
                          <a:effectLst/>
                          <a:latin typeface="Calibri Light" panose="020F0302020204030204" pitchFamily="34" charset="0"/>
                          <a:ea typeface="Calibri Light" panose="020F0302020204030204" pitchFamily="34" charset="0"/>
                          <a:cs typeface="Calibri Light" panose="020F0302020204030204" pitchFamily="34" charset="0"/>
                        </a:rPr>
                        <a:t>Prevent development of diabetes and bone risk factors</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General population, children, adolescents</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400" b="1">
                          <a:effectLst/>
                          <a:latin typeface="Calibri Light" panose="020F0302020204030204" pitchFamily="34" charset="0"/>
                          <a:ea typeface="Calibri Light" panose="020F0302020204030204" pitchFamily="34" charset="0"/>
                          <a:cs typeface="Calibri Light" panose="020F0302020204030204" pitchFamily="34" charset="0"/>
                        </a:rPr>
                        <a:t>Public health campaigns, school-based nutrition/exercise, maternal-child health, maximize peak bone mass</a:t>
                      </a:r>
                    </a:p>
                  </a:txBody>
                  <a:tcPr marL="53457" marR="48111"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9320874"/>
                  </a:ext>
                </a:extLst>
              </a:tr>
              <a:tr h="1452898">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Primary</a:t>
                      </a:r>
                    </a:p>
                  </a:txBody>
                  <a:tcPr marL="48111"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Prevent first fracture in at-risk individuals</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All people with diabetes (no prior fracture)</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400" b="1">
                          <a:effectLst/>
                          <a:latin typeface="Calibri Light" panose="020F0302020204030204" pitchFamily="34" charset="0"/>
                          <a:ea typeface="Calibri Light" panose="020F0302020204030204" pitchFamily="34" charset="0"/>
                          <a:cs typeface="Calibri Light" panose="020F0302020204030204" pitchFamily="34" charset="0"/>
                        </a:rPr>
                        <a:t>Glycemic control (A1C target), hypoglycemia prevention, fall risk assessment, bone-safe medications, calcium/vitamin D, weight-bearing exercise, smoking cessation</a:t>
                      </a:r>
                    </a:p>
                  </a:txBody>
                  <a:tcPr marL="53457" marR="48111"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1672922"/>
                  </a:ext>
                </a:extLst>
              </a:tr>
              <a:tr h="1114828">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Secondary</a:t>
                      </a:r>
                    </a:p>
                  </a:txBody>
                  <a:tcPr marL="48111"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Early detection and treatment</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Diabetes + low BMD (T-score -2.0 to -2.5) or high FRAX</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400" b="1">
                          <a:effectLst/>
                          <a:latin typeface="Calibri Light" panose="020F0302020204030204" pitchFamily="34" charset="0"/>
                          <a:ea typeface="Calibri Light" panose="020F0302020204030204" pitchFamily="34" charset="0"/>
                          <a:cs typeface="Calibri Light" panose="020F0302020204030204" pitchFamily="34" charset="0"/>
                        </a:rPr>
                        <a:t>DXA screening (T2D: ≥65yr or ≥50yr with risk factors; T1D: after 50), T-score adjustment (-0.5), FRAX adjustment, initiate pharmacotherapy</a:t>
                      </a:r>
                    </a:p>
                  </a:txBody>
                  <a:tcPr marL="53457" marR="48111"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5682151"/>
                  </a:ext>
                </a:extLst>
              </a:tr>
              <a:tr h="1452898">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Tertiary</a:t>
                      </a:r>
                    </a:p>
                  </a:txBody>
                  <a:tcPr marL="48111"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Reduce complications after fracture</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Diabetes + established fragility fracture</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400" b="1">
                          <a:effectLst/>
                          <a:latin typeface="Calibri Light" panose="020F0302020204030204" pitchFamily="34" charset="0"/>
                          <a:ea typeface="Calibri Light" panose="020F0302020204030204" pitchFamily="34" charset="0"/>
                          <a:cs typeface="Calibri Light" panose="020F0302020204030204" pitchFamily="34" charset="0"/>
                        </a:rPr>
                        <a:t>Osteoporosis diagnosis regardless of BMD, immediate anti-osteoporosis therapy, fracture liaison services, rehabilitation, fall prevention, specialist referral</a:t>
                      </a:r>
                    </a:p>
                  </a:txBody>
                  <a:tcPr marL="53457" marR="48111"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5313020"/>
                  </a:ext>
                </a:extLst>
              </a:tr>
              <a:tr h="1452898">
                <a:tc>
                  <a:txBody>
                    <a:bodyPr/>
                    <a:lstStyle/>
                    <a:p>
                      <a:pPr algn="ctr" rtl="0"/>
                      <a:r>
                        <a:rPr lang="en-US" sz="1800" b="1" dirty="0">
                          <a:effectLst/>
                          <a:latin typeface="Calibri Light" panose="020F0302020204030204" pitchFamily="34" charset="0"/>
                          <a:ea typeface="Calibri Light" panose="020F0302020204030204" pitchFamily="34" charset="0"/>
                          <a:cs typeface="Calibri Light" panose="020F0302020204030204" pitchFamily="34" charset="0"/>
                        </a:rPr>
                        <a:t>Quaternary</a:t>
                      </a:r>
                    </a:p>
                  </a:txBody>
                  <a:tcPr marL="48111"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a:effectLst/>
                          <a:latin typeface="Calibri Light" panose="020F0302020204030204" pitchFamily="34" charset="0"/>
                          <a:ea typeface="Calibri Light" panose="020F0302020204030204" pitchFamily="34" charset="0"/>
                          <a:cs typeface="Calibri Light" panose="020F0302020204030204" pitchFamily="34" charset="0"/>
                        </a:rPr>
                        <a:t>Avoid unnecessary/over-treatment</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800" b="1" dirty="0">
                          <a:effectLst/>
                          <a:latin typeface="Calibri Light" panose="020F0302020204030204" pitchFamily="34" charset="0"/>
                          <a:ea typeface="Calibri Light" panose="020F0302020204030204" pitchFamily="34" charset="0"/>
                          <a:cs typeface="Calibri Light" panose="020F0302020204030204" pitchFamily="34" charset="0"/>
                        </a:rPr>
                        <a:t>Over-treated individuals, low-risk patients</a:t>
                      </a:r>
                    </a:p>
                  </a:txBody>
                  <a:tcPr marL="53457" marR="53457"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a:r>
                        <a:rPr lang="en-US" sz="1400" b="1" dirty="0">
                          <a:effectLst/>
                          <a:latin typeface="Calibri Light" panose="020F0302020204030204" pitchFamily="34" charset="0"/>
                          <a:ea typeface="Calibri Light" panose="020F0302020204030204" pitchFamily="34" charset="0"/>
                          <a:cs typeface="Calibri Light" panose="020F0302020204030204" pitchFamily="34" charset="0"/>
                        </a:rPr>
                        <a:t>Avoid routine vitamin D/calcium for primary prevention in older adults (USPSTF), de-prescribing, appropriate treatment duration, avoid </a:t>
                      </a:r>
                      <a:r>
                        <a:rPr lang="en-US" sz="1400" b="1" dirty="0" err="1">
                          <a:effectLst/>
                          <a:latin typeface="Calibri Light" panose="020F0302020204030204" pitchFamily="34" charset="0"/>
                          <a:ea typeface="Calibri Light" panose="020F0302020204030204" pitchFamily="34" charset="0"/>
                          <a:cs typeface="Calibri Light" panose="020F0302020204030204" pitchFamily="34" charset="0"/>
                        </a:rPr>
                        <a:t>denosumab</a:t>
                      </a:r>
                      <a:r>
                        <a:rPr lang="en-US" sz="1400" b="1" dirty="0">
                          <a:effectLst/>
                          <a:latin typeface="Calibri Light" panose="020F0302020204030204" pitchFamily="34" charset="0"/>
                          <a:ea typeface="Calibri Light" panose="020F0302020204030204" pitchFamily="34" charset="0"/>
                          <a:cs typeface="Calibri Light" panose="020F0302020204030204" pitchFamily="34" charset="0"/>
                        </a:rPr>
                        <a:t> in non-adherent patients</a:t>
                      </a:r>
                    </a:p>
                  </a:txBody>
                  <a:tcPr marL="53457" marR="48111" marT="33411" marB="334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8522706"/>
                  </a:ext>
                </a:extLst>
              </a:tr>
            </a:tbl>
          </a:graphicData>
        </a:graphic>
      </p:graphicFrame>
    </p:spTree>
    <p:extLst>
      <p:ext uri="{BB962C8B-B14F-4D97-AF65-F5344CB8AC3E}">
        <p14:creationId xmlns:p14="http://schemas.microsoft.com/office/powerpoint/2010/main" val="2064431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sz="3200" b="1" dirty="0">
                <a:solidFill>
                  <a:srgbClr val="192F59"/>
                </a:solidFill>
                <a:latin typeface="+mj-lt"/>
                <a:ea typeface="Calibri Light" panose="020F0302020204030204" pitchFamily="34" charset="0"/>
                <a:cs typeface="Calibri Light" panose="020F0302020204030204" pitchFamily="34" charset="0"/>
              </a:rPr>
              <a:t>Past Medical History</a:t>
            </a:r>
          </a:p>
        </p:txBody>
      </p:sp>
      <p:sp>
        <p:nvSpPr>
          <p:cNvPr id="3" name="Content Placeholder 2"/>
          <p:cNvSpPr>
            <a:spLocks noGrp="1"/>
          </p:cNvSpPr>
          <p:nvPr>
            <p:ph idx="1"/>
          </p:nvPr>
        </p:nvSpPr>
        <p:spPr>
          <a:xfrm>
            <a:off x="311700" y="1493134"/>
            <a:ext cx="8520600" cy="4555200"/>
          </a:xfrm>
        </p:spPr>
        <p:txBody>
          <a:bodyPr>
            <a:normAutofit/>
          </a:bodyPr>
          <a:lstStyle/>
          <a:p>
            <a:pPr indent="-457200" algn="r" rtl="1">
              <a:buFont typeface="Arial" panose="020B0604020202020204" pitchFamily="34" charset="0"/>
              <a:buChar char="•"/>
            </a:pPr>
            <a:r>
              <a:rPr lang="fa-IR" sz="2800" b="1" dirty="0">
                <a:cs typeface="B Nazanin" panose="00000400000000000000" pitchFamily="2" charset="-78"/>
              </a:rPr>
              <a:t>دیابت نوع 2</a:t>
            </a:r>
            <a:r>
              <a:rPr lang="fa-IR" sz="2800" dirty="0">
                <a:cs typeface="B Nazanin" panose="00000400000000000000" pitchFamily="2" charset="-78"/>
              </a:rPr>
              <a:t>؛ از 10 سال قبل</a:t>
            </a:r>
          </a:p>
          <a:p>
            <a:pPr indent="-457200" algn="r" rtl="1">
              <a:buFont typeface="Arial" panose="020B0604020202020204" pitchFamily="34" charset="0"/>
              <a:buChar char="•"/>
            </a:pPr>
            <a:r>
              <a:rPr lang="fa-IR" sz="2800" b="1" dirty="0">
                <a:cs typeface="B Nazanin" panose="00000400000000000000" pitchFamily="2" charset="-78"/>
              </a:rPr>
              <a:t>فشارخون بالا</a:t>
            </a:r>
            <a:r>
              <a:rPr lang="fa-IR" sz="2800" dirty="0">
                <a:cs typeface="B Nazanin" panose="00000400000000000000" pitchFamily="2" charset="-78"/>
              </a:rPr>
              <a:t>؛ از 5 سال قبل</a:t>
            </a:r>
            <a:endParaRPr sz="2800" dirty="0">
              <a:cs typeface="B Nazanin" panose="00000400000000000000" pitchFamily="2" charset="-78"/>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sz="3200" b="1" dirty="0">
                <a:solidFill>
                  <a:srgbClr val="192F59"/>
                </a:solidFill>
                <a:latin typeface="+mj-lt"/>
              </a:rPr>
              <a:t>Drug History</a:t>
            </a:r>
          </a:p>
        </p:txBody>
      </p:sp>
      <p:sp>
        <p:nvSpPr>
          <p:cNvPr id="3" name="Content Placeholder 2"/>
          <p:cNvSpPr>
            <a:spLocks noGrp="1"/>
          </p:cNvSpPr>
          <p:nvPr>
            <p:ph idx="1"/>
          </p:nvPr>
        </p:nvSpPr>
        <p:spPr>
          <a:xfrm>
            <a:off x="311700" y="1493134"/>
            <a:ext cx="8520600" cy="4555200"/>
          </a:xfrm>
        </p:spPr>
        <p:txBody>
          <a:bodyPr/>
          <a:lstStyle/>
          <a:p>
            <a:pPr algn="l" rtl="0"/>
            <a:r>
              <a:rPr lang="en-US" sz="2800" b="1" dirty="0">
                <a:latin typeface="Calibri Light" panose="020F0302020204030204" pitchFamily="34" charset="0"/>
                <a:ea typeface="Calibri Light" panose="020F0302020204030204" pitchFamily="34" charset="0"/>
                <a:cs typeface="Calibri Light" panose="020F0302020204030204" pitchFamily="34" charset="0"/>
              </a:rPr>
              <a:t>Insulin Glargine</a:t>
            </a:r>
            <a:r>
              <a:rPr lang="en-US" sz="2800" dirty="0">
                <a:latin typeface="Calibri Light" panose="020F0302020204030204" pitchFamily="34" charset="0"/>
                <a:ea typeface="Calibri Light" panose="020F0302020204030204" pitchFamily="34" charset="0"/>
                <a:cs typeface="Calibri Light" panose="020F0302020204030204" pitchFamily="34" charset="0"/>
              </a:rPr>
              <a:t>; 20 u</a:t>
            </a:r>
          </a:p>
          <a:p>
            <a:pPr algn="l" rtl="0"/>
            <a:r>
              <a:rPr lang="en-US" sz="2800" b="1" dirty="0">
                <a:latin typeface="Calibri Light" panose="020F0302020204030204" pitchFamily="34" charset="0"/>
                <a:ea typeface="Calibri Light" panose="020F0302020204030204" pitchFamily="34" charset="0"/>
                <a:cs typeface="Calibri Light" panose="020F0302020204030204" pitchFamily="34" charset="0"/>
              </a:rPr>
              <a:t>Insulin </a:t>
            </a:r>
            <a:r>
              <a:rPr lang="en-US" sz="2800" b="1" dirty="0" err="1">
                <a:latin typeface="Calibri Light" panose="020F0302020204030204" pitchFamily="34" charset="0"/>
                <a:ea typeface="Calibri Light" panose="020F0302020204030204" pitchFamily="34" charset="0"/>
                <a:cs typeface="Calibri Light" panose="020F0302020204030204" pitchFamily="34" charset="0"/>
              </a:rPr>
              <a:t>Aspart</a:t>
            </a:r>
            <a:r>
              <a:rPr lang="en-US" sz="2800" dirty="0">
                <a:latin typeface="Calibri Light" panose="020F0302020204030204" pitchFamily="34" charset="0"/>
                <a:ea typeface="Calibri Light" panose="020F0302020204030204" pitchFamily="34" charset="0"/>
                <a:cs typeface="Calibri Light" panose="020F0302020204030204" pitchFamily="34" charset="0"/>
              </a:rPr>
              <a:t>; 8 u - TDS</a:t>
            </a:r>
          </a:p>
          <a:p>
            <a:pPr algn="l" rtl="0"/>
            <a:r>
              <a:rPr lang="en-US" sz="2800" b="1" dirty="0">
                <a:latin typeface="Calibri Light" panose="020F0302020204030204" pitchFamily="34" charset="0"/>
                <a:ea typeface="Calibri Light" panose="020F0302020204030204" pitchFamily="34" charset="0"/>
                <a:cs typeface="Calibri Light" panose="020F0302020204030204" pitchFamily="34" charset="0"/>
              </a:rPr>
              <a:t>Metformin</a:t>
            </a:r>
            <a:r>
              <a:rPr lang="en-US" sz="2800" dirty="0">
                <a:latin typeface="Calibri Light" panose="020F0302020204030204" pitchFamily="34" charset="0"/>
                <a:ea typeface="Calibri Light" panose="020F0302020204030204" pitchFamily="34" charset="0"/>
                <a:cs typeface="Calibri Light" panose="020F0302020204030204" pitchFamily="34" charset="0"/>
              </a:rPr>
              <a:t> 500 mg - TDS</a:t>
            </a:r>
          </a:p>
          <a:p>
            <a:pPr algn="l" rtl="0"/>
            <a:r>
              <a:rPr lang="en-US" sz="2800" b="1" dirty="0" err="1">
                <a:latin typeface="Calibri Light" panose="020F0302020204030204" pitchFamily="34" charset="0"/>
                <a:ea typeface="Calibri Light" panose="020F0302020204030204" pitchFamily="34" charset="0"/>
                <a:cs typeface="Calibri Light" panose="020F0302020204030204" pitchFamily="34" charset="0"/>
              </a:rPr>
              <a:t>Empagliflozin</a:t>
            </a:r>
            <a:r>
              <a:rPr lang="en-US" sz="2800" dirty="0">
                <a:latin typeface="Calibri Light" panose="020F0302020204030204" pitchFamily="34" charset="0"/>
                <a:ea typeface="Calibri Light" panose="020F0302020204030204" pitchFamily="34" charset="0"/>
                <a:cs typeface="Calibri Light" panose="020F0302020204030204" pitchFamily="34" charset="0"/>
              </a:rPr>
              <a:t> 10 mg - Daily</a:t>
            </a:r>
          </a:p>
          <a:p>
            <a:pPr algn="l" rtl="0"/>
            <a:r>
              <a:rPr lang="en-US" sz="2800" b="1" dirty="0" err="1">
                <a:latin typeface="Calibri Light" panose="020F0302020204030204" pitchFamily="34" charset="0"/>
                <a:ea typeface="Calibri Light" panose="020F0302020204030204" pitchFamily="34" charset="0"/>
                <a:cs typeface="Calibri Light" panose="020F0302020204030204" pitchFamily="34" charset="0"/>
              </a:rPr>
              <a:t>Valzomix</a:t>
            </a:r>
            <a:r>
              <a:rPr lang="en-US" sz="2800" dirty="0">
                <a:latin typeface="Calibri Light" panose="020F0302020204030204" pitchFamily="34" charset="0"/>
                <a:ea typeface="Calibri Light" panose="020F0302020204030204" pitchFamily="34" charset="0"/>
                <a:cs typeface="Calibri Light" panose="020F0302020204030204" pitchFamily="34" charset="0"/>
              </a:rPr>
              <a:t> 160/5 - Daily</a:t>
            </a:r>
          </a:p>
          <a:p>
            <a:pPr algn="l" rtl="0"/>
            <a:r>
              <a:rPr lang="en-US" sz="2800" b="1" dirty="0">
                <a:latin typeface="Calibri Light" panose="020F0302020204030204" pitchFamily="34" charset="0"/>
                <a:ea typeface="Calibri Light" panose="020F0302020204030204" pitchFamily="34" charset="0"/>
                <a:cs typeface="Calibri Light" panose="020F0302020204030204" pitchFamily="34" charset="0"/>
              </a:rPr>
              <a:t>Atorvastatin</a:t>
            </a:r>
            <a:r>
              <a:rPr lang="en-US" sz="2800" dirty="0">
                <a:latin typeface="Calibri Light" panose="020F0302020204030204" pitchFamily="34" charset="0"/>
                <a:ea typeface="Calibri Light" panose="020F0302020204030204" pitchFamily="34" charset="0"/>
                <a:cs typeface="Calibri Light" panose="020F0302020204030204" pitchFamily="34" charset="0"/>
              </a:rPr>
              <a:t> 40 mg -Daily</a:t>
            </a:r>
            <a:endParaRPr sz="28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sz="3200" b="1" dirty="0">
                <a:solidFill>
                  <a:srgbClr val="192F59"/>
                </a:solidFill>
                <a:latin typeface="+mj-lt"/>
              </a:rPr>
              <a:t>Family</a:t>
            </a:r>
            <a:r>
              <a:rPr lang="fa-IR" sz="3200" b="1" dirty="0">
                <a:solidFill>
                  <a:srgbClr val="192F59"/>
                </a:solidFill>
                <a:latin typeface="+mj-lt"/>
              </a:rPr>
              <a:t> </a:t>
            </a:r>
            <a:r>
              <a:rPr sz="3200" b="1" dirty="0">
                <a:solidFill>
                  <a:srgbClr val="192F59"/>
                </a:solidFill>
                <a:latin typeface="+mj-lt"/>
              </a:rPr>
              <a:t>History</a:t>
            </a:r>
          </a:p>
        </p:txBody>
      </p:sp>
      <p:sp>
        <p:nvSpPr>
          <p:cNvPr id="3" name="Content Placeholder 2"/>
          <p:cNvSpPr>
            <a:spLocks noGrp="1"/>
          </p:cNvSpPr>
          <p:nvPr>
            <p:ph idx="1"/>
          </p:nvPr>
        </p:nvSpPr>
        <p:spPr>
          <a:xfrm>
            <a:off x="311700" y="1485447"/>
            <a:ext cx="8520600" cy="4555200"/>
          </a:xfrm>
        </p:spPr>
        <p:txBody>
          <a:bodyPr/>
          <a:lstStyle/>
          <a:p>
            <a:pPr algn="r" rtl="1"/>
            <a:r>
              <a:rPr lang="fa-IR" sz="2800" b="1" dirty="0">
                <a:cs typeface="B Nazanin" panose="00000400000000000000" pitchFamily="2" charset="-78"/>
              </a:rPr>
              <a:t>پدر</a:t>
            </a:r>
            <a:r>
              <a:rPr lang="fa-IR" sz="2800" dirty="0">
                <a:cs typeface="B Nazanin" panose="00000400000000000000" pitchFamily="2" charset="-78"/>
              </a:rPr>
              <a:t>؛ فشارخون بالا</a:t>
            </a:r>
          </a:p>
          <a:p>
            <a:pPr algn="r" rtl="1"/>
            <a:r>
              <a:rPr lang="fa-IR" sz="2800" b="1" dirty="0">
                <a:cs typeface="B Nazanin" panose="00000400000000000000" pitchFamily="2" charset="-78"/>
              </a:rPr>
              <a:t>برادر</a:t>
            </a:r>
            <a:r>
              <a:rPr lang="fa-IR" sz="2800" dirty="0">
                <a:cs typeface="B Nazanin" panose="00000400000000000000" pitchFamily="2" charset="-78"/>
              </a:rPr>
              <a:t>؛ دیابت</a:t>
            </a:r>
            <a:endParaRPr sz="2800" b="1" dirty="0">
              <a:cs typeface="B Nazanin" panose="00000400000000000000" pitchFamily="2" charset="-78"/>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rgbClr val="192F59"/>
                </a:solidFill>
                <a:latin typeface="+mj-lt"/>
              </a:rPr>
              <a:t>Allergic &amp; Social History</a:t>
            </a:r>
            <a:endParaRPr sz="3200" b="1" dirty="0">
              <a:solidFill>
                <a:srgbClr val="192F59"/>
              </a:solidFill>
              <a:latin typeface="+mj-lt"/>
            </a:endParaRPr>
          </a:p>
        </p:txBody>
      </p:sp>
      <p:sp>
        <p:nvSpPr>
          <p:cNvPr id="3" name="Content Placeholder 2"/>
          <p:cNvSpPr>
            <a:spLocks noGrp="1"/>
          </p:cNvSpPr>
          <p:nvPr>
            <p:ph idx="1"/>
          </p:nvPr>
        </p:nvSpPr>
        <p:spPr/>
        <p:txBody>
          <a:bodyPr/>
          <a:lstStyle/>
          <a:p>
            <a:pPr algn="r" rtl="1"/>
            <a:r>
              <a:rPr lang="fa-IR" sz="2800" b="1" dirty="0">
                <a:cs typeface="B Nazanin" panose="00000400000000000000" pitchFamily="2" charset="-78"/>
              </a:rPr>
              <a:t>مورد خاصی را ذکر نمی کند.</a:t>
            </a:r>
            <a:endParaRPr sz="2800" b="1" dirty="0">
              <a:cs typeface="B Nazanin" panose="00000400000000000000" pitchFamily="2" charset="-78"/>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66549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sz="3200" b="1" dirty="0">
                <a:solidFill>
                  <a:srgbClr val="192F59"/>
                </a:solidFill>
                <a:latin typeface="+mj-lt"/>
              </a:rPr>
              <a:t>Physical Examination</a:t>
            </a:r>
          </a:p>
        </p:txBody>
      </p:sp>
      <p:sp>
        <p:nvSpPr>
          <p:cNvPr id="3" name="Content Placeholder 2"/>
          <p:cNvSpPr>
            <a:spLocks noGrp="1"/>
          </p:cNvSpPr>
          <p:nvPr>
            <p:ph idx="1"/>
          </p:nvPr>
        </p:nvSpPr>
        <p:spPr/>
        <p:txBody>
          <a:bodyPr/>
          <a:lstStyle/>
          <a:p>
            <a:pPr indent="-457200"/>
            <a:r>
              <a:rPr lang="fa-IR" sz="2800" dirty="0">
                <a:cs typeface="B Nazanin" panose="00000400000000000000" pitchFamily="2" charset="-78"/>
              </a:rPr>
              <a:t>بیمار خانم 58 ساله مورد قبلی دیابت ویزیت شد. هوشیار و اورینته است. </a:t>
            </a:r>
            <a:r>
              <a:rPr lang="en-US" sz="2800" dirty="0">
                <a:latin typeface="Calibri Light" panose="020F0302020204030204" pitchFamily="34" charset="0"/>
                <a:ea typeface="Calibri Light" panose="020F0302020204030204" pitchFamily="34" charset="0"/>
                <a:cs typeface="Calibri Light" panose="020F0302020204030204" pitchFamily="34" charset="0"/>
              </a:rPr>
              <a:t>Ill</a:t>
            </a:r>
            <a:r>
              <a:rPr lang="fa-IR" sz="2800" dirty="0">
                <a:latin typeface="Calibri Light" panose="020F0302020204030204" pitchFamily="34" charset="0"/>
                <a:ea typeface="Calibri Light" panose="020F0302020204030204" pitchFamily="34" charset="0"/>
                <a:cs typeface="Calibri Light" panose="020F0302020204030204" pitchFamily="34" charset="0"/>
              </a:rPr>
              <a:t> </a:t>
            </a:r>
            <a:r>
              <a:rPr lang="en-US" sz="2800" dirty="0">
                <a:cs typeface="B Nazanin" panose="00000400000000000000" pitchFamily="2" charset="-78"/>
              </a:rPr>
              <a:t> </a:t>
            </a:r>
            <a:r>
              <a:rPr lang="fa-IR" sz="2800" dirty="0">
                <a:cs typeface="B Nazanin" panose="00000400000000000000" pitchFamily="2" charset="-78"/>
              </a:rPr>
              <a:t>و </a:t>
            </a:r>
            <a:r>
              <a:rPr lang="en-US" sz="2800" dirty="0">
                <a:latin typeface="Calibri Light" panose="020F0302020204030204" pitchFamily="34" charset="0"/>
                <a:ea typeface="Calibri Light" panose="020F0302020204030204" pitchFamily="34" charset="0"/>
                <a:cs typeface="Calibri Light" panose="020F0302020204030204" pitchFamily="34" charset="0"/>
              </a:rPr>
              <a:t>toxic</a:t>
            </a:r>
            <a:r>
              <a:rPr lang="fa-IR" sz="2800" dirty="0">
                <a:cs typeface="B Nazanin" panose="00000400000000000000" pitchFamily="2" charset="-78"/>
              </a:rPr>
              <a:t> نیست. </a:t>
            </a:r>
            <a:r>
              <a:rPr lang="en-US" sz="2800" dirty="0">
                <a:latin typeface="Calibri Light" panose="020F0302020204030204" pitchFamily="34" charset="0"/>
                <a:ea typeface="Calibri Light" panose="020F0302020204030204" pitchFamily="34" charset="0"/>
                <a:cs typeface="Calibri Light" panose="020F0302020204030204" pitchFamily="34" charset="0"/>
              </a:rPr>
              <a:t>pale</a:t>
            </a:r>
            <a:r>
              <a:rPr lang="fa-IR" sz="2800" dirty="0">
                <a:cs typeface="B Nazanin" panose="00000400000000000000" pitchFamily="2" charset="-78"/>
              </a:rPr>
              <a:t> و </a:t>
            </a:r>
            <a:r>
              <a:rPr lang="en-US" sz="2800" dirty="0">
                <a:latin typeface="Calibri Light" panose="020F0302020204030204" pitchFamily="34" charset="0"/>
                <a:ea typeface="Calibri Light" panose="020F0302020204030204" pitchFamily="34" charset="0"/>
                <a:cs typeface="Calibri Light" panose="020F0302020204030204" pitchFamily="34" charset="0"/>
              </a:rPr>
              <a:t>icteric</a:t>
            </a:r>
            <a:r>
              <a:rPr lang="fa-IR" sz="2800" dirty="0">
                <a:cs typeface="B Nazanin" panose="00000400000000000000" pitchFamily="2" charset="-78"/>
              </a:rPr>
              <a:t> نیست.</a:t>
            </a:r>
          </a:p>
          <a:p>
            <a:pPr indent="-457200" algn="l" rtl="0"/>
            <a:r>
              <a:rPr lang="en-US" sz="2800" dirty="0">
                <a:latin typeface="Calibri Light" panose="020F0302020204030204" pitchFamily="34" charset="0"/>
                <a:ea typeface="Calibri Light" panose="020F0302020204030204" pitchFamily="34" charset="0"/>
                <a:cs typeface="Calibri Light" panose="020F0302020204030204" pitchFamily="34" charset="0"/>
              </a:rPr>
              <a:t>Vital Signs: HR=92</a:t>
            </a:r>
            <a:r>
              <a:rPr lang="fa-IR" sz="2800" dirty="0">
                <a:latin typeface="Calibri Light" panose="020F0302020204030204" pitchFamily="34" charset="0"/>
                <a:ea typeface="Calibri Light" panose="020F0302020204030204" pitchFamily="34" charset="0"/>
                <a:cs typeface="Calibri Light" panose="020F0302020204030204" pitchFamily="34" charset="0"/>
              </a:rPr>
              <a:t>    </a:t>
            </a:r>
            <a:r>
              <a:rPr lang="en-US" sz="2800" dirty="0">
                <a:latin typeface="Calibri Light" panose="020F0302020204030204" pitchFamily="34" charset="0"/>
                <a:ea typeface="Calibri Light" panose="020F0302020204030204" pitchFamily="34" charset="0"/>
                <a:cs typeface="Calibri Light" panose="020F0302020204030204" pitchFamily="34" charset="0"/>
              </a:rPr>
              <a:t>RR=14</a:t>
            </a:r>
            <a:r>
              <a:rPr lang="fa-IR" sz="2800" dirty="0">
                <a:latin typeface="Calibri Light" panose="020F0302020204030204" pitchFamily="34" charset="0"/>
                <a:ea typeface="Calibri Light" panose="020F0302020204030204" pitchFamily="34" charset="0"/>
                <a:cs typeface="Calibri Light" panose="020F0302020204030204" pitchFamily="34" charset="0"/>
              </a:rPr>
              <a:t>  </a:t>
            </a:r>
            <a:r>
              <a:rPr lang="en-US" sz="2800" dirty="0">
                <a:latin typeface="Calibri Light" panose="020F0302020204030204" pitchFamily="34" charset="0"/>
                <a:ea typeface="Calibri Light" panose="020F0302020204030204" pitchFamily="34" charset="0"/>
                <a:cs typeface="Calibri Light" panose="020F0302020204030204" pitchFamily="34" charset="0"/>
              </a:rPr>
              <a:t>  BP=130/85    T=36.3</a:t>
            </a:r>
            <a:endParaRPr lang="fa-IR" sz="2800" dirty="0">
              <a:latin typeface="Calibri Light" panose="020F0302020204030204" pitchFamily="34" charset="0"/>
              <a:ea typeface="Calibri Light" panose="020F0302020204030204" pitchFamily="34" charset="0"/>
              <a:cs typeface="Calibri Light" panose="020F0302020204030204" pitchFamily="34" charset="0"/>
            </a:endParaRPr>
          </a:p>
          <a:p>
            <a:pPr indent="-457200" algn="l" rtl="0"/>
            <a:r>
              <a:rPr lang="en-US" sz="2800" dirty="0">
                <a:latin typeface="Calibri Light" panose="020F0302020204030204" pitchFamily="34" charset="0"/>
                <a:ea typeface="Calibri Light" panose="020F0302020204030204" pitchFamily="34" charset="0"/>
                <a:cs typeface="Calibri Light" panose="020F0302020204030204" pitchFamily="34" charset="0"/>
              </a:rPr>
              <a:t>Weight: 67 kg   Height: 160 cm   BMI: 26.17</a:t>
            </a:r>
            <a:endParaRPr lang="fa-IR" sz="2800" dirty="0">
              <a:latin typeface="Calibri Light" panose="020F0302020204030204" pitchFamily="34" charset="0"/>
              <a:ea typeface="Calibri Light" panose="020F0302020204030204" pitchFamily="34" charset="0"/>
              <a:cs typeface="Calibri Light" panose="020F0302020204030204" pitchFamily="34" charset="0"/>
            </a:endParaRPr>
          </a:p>
          <a:p>
            <a:pPr indent="-457200"/>
            <a:r>
              <a:rPr lang="fa-IR" sz="2800" dirty="0">
                <a:cs typeface="B Nazanin" panose="00000400000000000000" pitchFamily="2" charset="-78"/>
              </a:rPr>
              <a:t>سمع قلب نرمال است و سوفل سمع نشد.</a:t>
            </a:r>
          </a:p>
          <a:p>
            <a:pPr indent="-457200"/>
            <a:r>
              <a:rPr lang="fa-IR" sz="2800" dirty="0">
                <a:cs typeface="B Nazanin" panose="00000400000000000000" pitchFamily="2" charset="-78"/>
              </a:rPr>
              <a:t>سمع ریه نرمال است.</a:t>
            </a:r>
          </a:p>
          <a:p>
            <a:pPr indent="-457200"/>
            <a:r>
              <a:rPr lang="fa-IR" sz="2800" dirty="0">
                <a:cs typeface="B Nazanin" panose="00000400000000000000" pitchFamily="2" charset="-78"/>
              </a:rPr>
              <a:t>شکم نرم و بدون تندرنس است.</a:t>
            </a:r>
          </a:p>
          <a:p>
            <a:pPr indent="-457200"/>
            <a:r>
              <a:rPr lang="fa-IR" sz="2800" dirty="0">
                <a:cs typeface="B Nazanin" panose="00000400000000000000" pitchFamily="2" charset="-78"/>
              </a:rPr>
              <a:t>در معاینه عصبی شواهدی از نوروپاتی دیابتی ندارد.</a:t>
            </a:r>
            <a:endParaRPr sz="2800" dirty="0">
              <a:cs typeface="B Nazanin" panose="00000400000000000000" pitchFamily="2" charset="-78"/>
            </a:endParaRPr>
          </a:p>
        </p:txBody>
      </p:sp>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2F4F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sz="3200" b="1" dirty="0">
              <a:solidFill>
                <a:srgbClr val="192F59"/>
              </a:solidFill>
            </a:endParaRPr>
          </a:p>
        </p:txBody>
      </p:sp>
      <p:pic>
        <p:nvPicPr>
          <p:cNvPr id="8" name="Content Placeholder 7">
            <a:extLst>
              <a:ext uri="{FF2B5EF4-FFF2-40B4-BE49-F238E27FC236}">
                <a16:creationId xmlns:a16="http://schemas.microsoft.com/office/drawing/2014/main" id="{04A7100A-8B9A-4988-B463-D238E1B8CBBC}"/>
              </a:ext>
            </a:extLst>
          </p:cNvPr>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483361" y="467360"/>
            <a:ext cx="6167120" cy="6971958"/>
          </a:xfrm>
        </p:spPr>
      </p:pic>
      <p:sp>
        <p:nvSpPr>
          <p:cNvPr id="4" name="Rectangle 3"/>
          <p:cNvSpPr/>
          <p:nvPr/>
        </p:nvSpPr>
        <p:spPr>
          <a:xfrm>
            <a:off x="0" y="0"/>
            <a:ext cx="9144000" cy="457200"/>
          </a:xfrm>
          <a:prstGeom prst="rect">
            <a:avLst/>
          </a:prstGeom>
          <a:solidFill>
            <a:srgbClr val="284B8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theme/theme1.xml><?xml version="1.0" encoding="utf-8"?>
<a:theme xmlns:a="http://schemas.openxmlformats.org/drawingml/2006/main" name="قالب پاورپوینت بیومکانیک">
  <a:themeElements>
    <a:clrScheme name="Simple Light">
      <a:dk1>
        <a:srgbClr val="442F78"/>
      </a:dk1>
      <a:lt1>
        <a:srgbClr val="FEF3FF"/>
      </a:lt1>
      <a:dk2>
        <a:srgbClr val="6845A1"/>
      </a:dk2>
      <a:lt2>
        <a:srgbClr val="ECDED6"/>
      </a:lt2>
      <a:accent1>
        <a:srgbClr val="FAF4F2"/>
      </a:accent1>
      <a:accent2>
        <a:srgbClr val="E84A46"/>
      </a:accent2>
      <a:accent3>
        <a:srgbClr val="EEDEFC"/>
      </a:accent3>
      <a:accent4>
        <a:srgbClr val="FFFFFF"/>
      </a:accent4>
      <a:accent5>
        <a:srgbClr val="FFFFFF"/>
      </a:accent5>
      <a:accent6>
        <a:srgbClr val="FFFFFF"/>
      </a:accent6>
      <a:hlink>
        <a:srgbClr val="442F7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قالب پاورپوینت بیومکانیک - جیب استور</Template>
  <TotalTime>475</TotalTime>
  <Words>1148</Words>
  <Application>Microsoft Office PowerPoint</Application>
  <PresentationFormat>On-screen Show (4:3)</PresentationFormat>
  <Paragraphs>166</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Arial</vt:lpstr>
      <vt:lpstr>B Nazanin</vt:lpstr>
      <vt:lpstr>B Titr</vt:lpstr>
      <vt:lpstr>Bebas Neue</vt:lpstr>
      <vt:lpstr>Calibri Light</vt:lpstr>
      <vt:lpstr>Courier New</vt:lpstr>
      <vt:lpstr>Montserrat Alternates</vt:lpstr>
      <vt:lpstr>Ubuntu</vt:lpstr>
      <vt:lpstr>قالب پاورپوینت بیومکانیک</vt:lpstr>
      <vt:lpstr>نحوه مدیریت سلامت استخوان ها در خانم 58 ساله مبتلا به دیابت در درمانگاه پزشکی خانواده</vt:lpstr>
      <vt:lpstr>Chief Complaint</vt:lpstr>
      <vt:lpstr>Present illness</vt:lpstr>
      <vt:lpstr>Past Medical History</vt:lpstr>
      <vt:lpstr>Drug History</vt:lpstr>
      <vt:lpstr>Family History</vt:lpstr>
      <vt:lpstr>Allergic &amp; Social History</vt:lpstr>
      <vt:lpstr>Physical Examination</vt:lpstr>
      <vt:lpstr>PowerPoint Presentation</vt:lpstr>
      <vt:lpstr>PowerPoint Presentation</vt:lpstr>
      <vt:lpstr>ارزیابی سلامت استخوان در مبتلایان به دیابت بر اساس دستورالعمل ADA 2026</vt:lpstr>
      <vt:lpstr>Osteoprosis</vt:lpstr>
      <vt:lpstr>Importance of Bone Health in Diabetics</vt:lpstr>
      <vt:lpstr>DM type 1</vt:lpstr>
      <vt:lpstr>DM type 2; The BMD Paradox</vt:lpstr>
      <vt:lpstr>Glycemic Control and Fracture Risk</vt:lpstr>
      <vt:lpstr>Pathophysiology</vt:lpstr>
      <vt:lpstr>Screening Challenges in Type 2 Diabetes</vt:lpstr>
      <vt:lpstr>The FRAX Problem in Diabetes</vt:lpstr>
      <vt:lpstr>Screening Recommendations; DM type 2</vt:lpstr>
      <vt:lpstr>Screening Recommendations; DM type 1</vt:lpstr>
      <vt:lpstr>PowerPoint Presentation</vt:lpstr>
      <vt:lpstr>Foundational Management</vt:lpstr>
      <vt:lpstr>When to Start Pharmacologic Treatment?</vt:lpstr>
      <vt:lpstr>When to Start Pharmacologic Treatment?</vt:lpstr>
      <vt:lpstr>PowerPoint Presentation</vt:lpstr>
      <vt:lpstr>PowerPoint Presentation</vt:lpstr>
      <vt:lpstr>PowerPoint Presentation</vt:lpstr>
      <vt:lpstr>PowerPoint Presentation</vt:lpstr>
      <vt:lpstr>Glucose-Lowering Medications: Bone Safety Profile</vt:lpstr>
      <vt:lpstr>Prevention: After Fragility Fracture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ارزیابی سلامت استخوان</dc:title>
  <dc:subject/>
  <dc:creator>Asus</dc:creator>
  <cp:keywords/>
  <dc:description>generated using python-pptx</dc:description>
  <cp:lastModifiedBy>modiriat01</cp:lastModifiedBy>
  <cp:revision>41</cp:revision>
  <dcterms:created xsi:type="dcterms:W3CDTF">2013-01-27T09:14:16Z</dcterms:created>
  <dcterms:modified xsi:type="dcterms:W3CDTF">2026-05-11T05:12:10Z</dcterms:modified>
  <cp:category/>
</cp:coreProperties>
</file>